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57" r:id="rId3"/>
    <p:sldId id="268" r:id="rId4"/>
    <p:sldId id="270" r:id="rId5"/>
    <p:sldId id="258" r:id="rId6"/>
    <p:sldId id="259" r:id="rId7"/>
    <p:sldId id="260" r:id="rId8"/>
    <p:sldId id="267" r:id="rId9"/>
    <p:sldId id="269" r:id="rId10"/>
    <p:sldId id="271" r:id="rId11"/>
    <p:sldId id="277" r:id="rId12"/>
    <p:sldId id="283" r:id="rId13"/>
    <p:sldId id="273" r:id="rId14"/>
    <p:sldId id="275" r:id="rId15"/>
    <p:sldId id="274" r:id="rId16"/>
    <p:sldId id="276" r:id="rId17"/>
    <p:sldId id="278" r:id="rId18"/>
    <p:sldId id="281" r:id="rId19"/>
    <p:sldId id="282" r:id="rId20"/>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Style léger 1 - Accentuation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endParaRPr lang="fr-FR"/>
          </a:p>
        </p:txBody>
      </p:sp>
      <p:sp>
        <p:nvSpPr>
          <p:cNvPr id="4" name="Espace réservé du pied de page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E5699B6A-3FA4-4D05-A76D-E1AC8E364C2D}" type="slidenum">
              <a:rPr lang="fr-FR" smtClean="0"/>
              <a:pPr/>
              <a:t>‹N°›</a:t>
            </a:fld>
            <a:endParaRPr lang="fr-FR"/>
          </a:p>
        </p:txBody>
      </p:sp>
    </p:spTree>
    <p:extLst>
      <p:ext uri="{BB962C8B-B14F-4D97-AF65-F5344CB8AC3E}">
        <p14:creationId xmlns:p14="http://schemas.microsoft.com/office/powerpoint/2010/main" val="2041979821"/>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D27041A1-D036-4B15-91BE-4225281CAEEF}" type="slidenum">
              <a:rPr lang="fr-FR" smtClean="0"/>
              <a:pPr/>
              <a:t>‹N°›</a:t>
            </a:fld>
            <a:endParaRPr lang="fr-FR"/>
          </a:p>
        </p:txBody>
      </p:sp>
    </p:spTree>
    <p:extLst>
      <p:ext uri="{BB962C8B-B14F-4D97-AF65-F5344CB8AC3E}">
        <p14:creationId xmlns:p14="http://schemas.microsoft.com/office/powerpoint/2010/main" val="220144430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5" name="Espace réservé de la date 4"/>
          <p:cNvSpPr>
            <a:spLocks noGrp="1"/>
          </p:cNvSpPr>
          <p:nvPr>
            <p:ph type="dt" idx="10"/>
          </p:nvPr>
        </p:nvSpPr>
        <p:spPr/>
        <p:txBody>
          <a:bodyPr/>
          <a:lstStyle/>
          <a:p>
            <a:endParaRPr lang="fr-FR"/>
          </a:p>
        </p:txBody>
      </p:sp>
    </p:spTree>
    <p:extLst>
      <p:ext uri="{BB962C8B-B14F-4D97-AF65-F5344CB8AC3E}">
        <p14:creationId xmlns:p14="http://schemas.microsoft.com/office/powerpoint/2010/main" val="5639900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5" name="Espace réservé de la date 4"/>
          <p:cNvSpPr>
            <a:spLocks noGrp="1"/>
          </p:cNvSpPr>
          <p:nvPr>
            <p:ph type="dt" idx="10"/>
          </p:nvPr>
        </p:nvSpPr>
        <p:spPr/>
        <p:txBody>
          <a:bodyPr/>
          <a:lstStyle/>
          <a:p>
            <a:endParaRPr lang="fr-FR"/>
          </a:p>
        </p:txBody>
      </p:sp>
    </p:spTree>
    <p:extLst>
      <p:ext uri="{BB962C8B-B14F-4D97-AF65-F5344CB8AC3E}">
        <p14:creationId xmlns:p14="http://schemas.microsoft.com/office/powerpoint/2010/main" val="7607950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5" name="Espace réservé de la date 4"/>
          <p:cNvSpPr>
            <a:spLocks noGrp="1"/>
          </p:cNvSpPr>
          <p:nvPr>
            <p:ph type="dt" idx="10"/>
          </p:nvPr>
        </p:nvSpPr>
        <p:spPr/>
        <p:txBody>
          <a:bodyPr/>
          <a:lstStyle/>
          <a:p>
            <a:endParaRPr lang="fr-FR"/>
          </a:p>
        </p:txBody>
      </p:sp>
    </p:spTree>
    <p:extLst>
      <p:ext uri="{BB962C8B-B14F-4D97-AF65-F5344CB8AC3E}">
        <p14:creationId xmlns:p14="http://schemas.microsoft.com/office/powerpoint/2010/main" val="35210380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5" name="Espace réservé de la date 4"/>
          <p:cNvSpPr>
            <a:spLocks noGrp="1"/>
          </p:cNvSpPr>
          <p:nvPr>
            <p:ph type="dt" idx="10"/>
          </p:nvPr>
        </p:nvSpPr>
        <p:spPr/>
        <p:txBody>
          <a:bodyPr/>
          <a:lstStyle/>
          <a:p>
            <a:endParaRPr lang="fr-FR"/>
          </a:p>
        </p:txBody>
      </p:sp>
    </p:spTree>
    <p:extLst>
      <p:ext uri="{BB962C8B-B14F-4D97-AF65-F5344CB8AC3E}">
        <p14:creationId xmlns:p14="http://schemas.microsoft.com/office/powerpoint/2010/main" val="10743352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5" name="Espace réservé de la date 4"/>
          <p:cNvSpPr>
            <a:spLocks noGrp="1"/>
          </p:cNvSpPr>
          <p:nvPr>
            <p:ph type="dt" idx="10"/>
          </p:nvPr>
        </p:nvSpPr>
        <p:spPr/>
        <p:txBody>
          <a:bodyPr/>
          <a:lstStyle/>
          <a:p>
            <a:endParaRPr lang="fr-FR"/>
          </a:p>
        </p:txBody>
      </p:sp>
    </p:spTree>
    <p:extLst>
      <p:ext uri="{BB962C8B-B14F-4D97-AF65-F5344CB8AC3E}">
        <p14:creationId xmlns:p14="http://schemas.microsoft.com/office/powerpoint/2010/main" val="37178464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126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13316"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6716638-8F53-4218-B730-0A22DA0BF379}" type="slidenum">
              <a:rPr lang="fr-FR" smtClean="0"/>
              <a:pPr fontAlgn="base">
                <a:spcBef>
                  <a:spcPct val="0"/>
                </a:spcBef>
                <a:spcAft>
                  <a:spcPct val="0"/>
                </a:spcAft>
                <a:defRPr/>
              </a:pPr>
              <a:t>12</a:t>
            </a:fld>
            <a:endParaRPr lang="fr-FR" smtClean="0"/>
          </a:p>
        </p:txBody>
      </p:sp>
    </p:spTree>
    <p:extLst>
      <p:ext uri="{BB962C8B-B14F-4D97-AF65-F5344CB8AC3E}">
        <p14:creationId xmlns:p14="http://schemas.microsoft.com/office/powerpoint/2010/main" val="30331118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E88AA14-2818-4EB2-9831-0D2AB33F0E5D}" type="datetime1">
              <a:rPr lang="fr-FR" smtClean="0"/>
              <a:pPr/>
              <a:t>25/04/2017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05EA33-0D51-4B9F-AA88-E76557F6E502}"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44602A5-7E16-4797-A6E1-495D97731CF0}" type="datetime1">
              <a:rPr lang="fr-FR" smtClean="0"/>
              <a:pPr/>
              <a:t>25/04/2017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05EA33-0D51-4B9F-AA88-E76557F6E50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6DB94B9-0C6D-4C4E-945F-402F59E77894}" type="datetime1">
              <a:rPr lang="fr-FR" smtClean="0"/>
              <a:pPr/>
              <a:t>25/04/2017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05EA33-0D51-4B9F-AA88-E76557F6E50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506F43-CCDA-4C43-9B8D-6E9189BDFB8B}" type="datetime1">
              <a:rPr lang="fr-FR" smtClean="0"/>
              <a:pPr/>
              <a:t>25/04/2017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05EA33-0D51-4B9F-AA88-E76557F6E50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22799735-AA73-4BB1-91FC-ECB03741BB8D}" type="datetime1">
              <a:rPr lang="fr-FR" smtClean="0"/>
              <a:pPr/>
              <a:t>25/04/2017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05EA33-0D51-4B9F-AA88-E76557F6E502}"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00270C7-B58C-4573-869E-47E020D5F764}" type="datetime1">
              <a:rPr lang="fr-FR" smtClean="0"/>
              <a:pPr/>
              <a:t>25/04/2017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405EA33-0D51-4B9F-AA88-E76557F6E50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B97920C-CAFE-4B0F-942F-E4591F919C61}" type="datetime1">
              <a:rPr lang="fr-FR" smtClean="0"/>
              <a:pPr/>
              <a:t>25/04/2017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405EA33-0D51-4B9F-AA88-E76557F6E50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4FAF163A-DB37-4E8F-9A95-B4CB2B8CD56E}" type="datetime1">
              <a:rPr lang="fr-FR" smtClean="0"/>
              <a:pPr/>
              <a:t>25/04/2017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405EA33-0D51-4B9F-AA88-E76557F6E50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51FA933-888C-4CEE-B827-EEE9B801998C}" type="datetime1">
              <a:rPr lang="fr-FR" smtClean="0"/>
              <a:pPr/>
              <a:t>25/04/2017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405EA33-0D51-4B9F-AA88-E76557F6E50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AD23B1B-DC67-4BD0-8CA6-9BD1FEA82C45}" type="datetime1">
              <a:rPr lang="fr-FR" smtClean="0"/>
              <a:pPr/>
              <a:t>25/04/2017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405EA33-0D51-4B9F-AA88-E76557F6E50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4AD52C4-7568-4693-BAC4-E00C52A9D92C}" type="datetime1">
              <a:rPr lang="fr-FR" smtClean="0"/>
              <a:pPr/>
              <a:t>25/04/2017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405EA33-0D51-4B9F-AA88-E76557F6E502}"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231602-D4F0-4E6B-82A4-D5635A7085CF}" type="datetime1">
              <a:rPr lang="fr-FR" smtClean="0"/>
              <a:pPr/>
              <a:t>25/04/2017</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05EA33-0D51-4B9F-AA88-E76557F6E502}"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1340768"/>
            <a:ext cx="7772400" cy="1470025"/>
          </a:xfrm>
        </p:spPr>
        <p:txBody>
          <a:bodyPr>
            <a:normAutofit/>
          </a:bodyPr>
          <a:lstStyle/>
          <a:p>
            <a:r>
              <a:rPr lang="fr-FR" dirty="0" smtClean="0">
                <a:latin typeface="Arial Narrow" pitchFamily="34" charset="0"/>
              </a:rPr>
              <a:t>Groupe académique </a:t>
            </a:r>
            <a:br>
              <a:rPr lang="fr-FR" dirty="0" smtClean="0">
                <a:latin typeface="Arial Narrow" pitchFamily="34" charset="0"/>
              </a:rPr>
            </a:br>
            <a:r>
              <a:rPr lang="fr-FR" dirty="0" smtClean="0">
                <a:latin typeface="Arial Narrow" pitchFamily="34" charset="0"/>
              </a:rPr>
              <a:t>Décrochage - Raccrochage</a:t>
            </a:r>
            <a:endParaRPr lang="fr-FR" dirty="0">
              <a:latin typeface="Arial Narrow" pitchFamily="34" charset="0"/>
            </a:endParaRPr>
          </a:p>
        </p:txBody>
      </p:sp>
      <p:sp>
        <p:nvSpPr>
          <p:cNvPr id="3" name="Sous-titre 2"/>
          <p:cNvSpPr>
            <a:spLocks noGrp="1"/>
          </p:cNvSpPr>
          <p:nvPr>
            <p:ph type="subTitle" idx="1"/>
          </p:nvPr>
        </p:nvSpPr>
        <p:spPr>
          <a:xfrm>
            <a:off x="1403648" y="3645024"/>
            <a:ext cx="6400800" cy="1752600"/>
          </a:xfrm>
        </p:spPr>
        <p:txBody>
          <a:bodyPr/>
          <a:lstStyle/>
          <a:p>
            <a:r>
              <a:rPr lang="fr-FR" dirty="0" smtClean="0"/>
              <a:t>Académie de Toulouse</a:t>
            </a:r>
          </a:p>
          <a:p>
            <a:r>
              <a:rPr lang="fr-FR" dirty="0" smtClean="0"/>
              <a:t>Mercredi 30 novembre 2016</a:t>
            </a:r>
            <a:endParaRPr lang="fr-FR" dirty="0"/>
          </a:p>
        </p:txBody>
      </p:sp>
      <p:cxnSp>
        <p:nvCxnSpPr>
          <p:cNvPr id="5" name="Connecteur droit 4"/>
          <p:cNvCxnSpPr/>
          <p:nvPr/>
        </p:nvCxnSpPr>
        <p:spPr>
          <a:xfrm>
            <a:off x="1187624" y="3356992"/>
            <a:ext cx="6624736" cy="0"/>
          </a:xfrm>
          <a:prstGeom prst="line">
            <a:avLst/>
          </a:prstGeom>
        </p:spPr>
        <p:style>
          <a:lnRef idx="1">
            <a:schemeClr val="accent1"/>
          </a:lnRef>
          <a:fillRef idx="0">
            <a:schemeClr val="accent1"/>
          </a:fillRef>
          <a:effectRef idx="0">
            <a:schemeClr val="accent1"/>
          </a:effectRef>
          <a:fontRef idx="minor">
            <a:schemeClr val="tx1"/>
          </a:fontRef>
        </p:style>
      </p:cxnSp>
      <p:pic>
        <p:nvPicPr>
          <p:cNvPr id="6" name="Image 5" descr="logo-bleu.png"/>
          <p:cNvPicPr>
            <a:picLocks noChangeAspect="1"/>
          </p:cNvPicPr>
          <p:nvPr/>
        </p:nvPicPr>
        <p:blipFill>
          <a:blip r:embed="rId3" cstate="print"/>
          <a:stretch>
            <a:fillRect/>
          </a:stretch>
        </p:blipFill>
        <p:spPr>
          <a:xfrm>
            <a:off x="827584" y="4581128"/>
            <a:ext cx="1609211" cy="1670166"/>
          </a:xfrm>
          <a:prstGeom prst="rect">
            <a:avLst/>
          </a:prstGeom>
        </p:spPr>
      </p:pic>
      <p:sp>
        <p:nvSpPr>
          <p:cNvPr id="7" name="Espace réservé du numéro de diapositive 6"/>
          <p:cNvSpPr>
            <a:spLocks noGrp="1"/>
          </p:cNvSpPr>
          <p:nvPr>
            <p:ph type="sldNum" sz="quarter" idx="12"/>
          </p:nvPr>
        </p:nvSpPr>
        <p:spPr/>
        <p:txBody>
          <a:bodyPr/>
          <a:lstStyle/>
          <a:p>
            <a:fld id="{6405EA33-0D51-4B9F-AA88-E76557F6E502}" type="slidenum">
              <a:rPr lang="fr-FR" smtClean="0"/>
              <a:pPr/>
              <a:t>1</a:t>
            </a:fld>
            <a:endParaRPr 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fr-FR" altLang="fr-FR" smtClean="0"/>
              <a:t> </a:t>
            </a:r>
          </a:p>
        </p:txBody>
      </p:sp>
      <p:sp>
        <p:nvSpPr>
          <p:cNvPr id="11267" name="Rectangle 3"/>
          <p:cNvSpPr>
            <a:spLocks noGrp="1" noChangeArrowheads="1"/>
          </p:cNvSpPr>
          <p:nvPr>
            <p:ph type="body" idx="1"/>
          </p:nvPr>
        </p:nvSpPr>
        <p:spPr/>
        <p:txBody>
          <a:bodyPr/>
          <a:lstStyle/>
          <a:p>
            <a:pPr>
              <a:spcAft>
                <a:spcPts val="1200"/>
              </a:spcAft>
              <a:buFont typeface="Wingdings" pitchFamily="2" charset="2"/>
              <a:buChar char="ü"/>
            </a:pPr>
            <a:r>
              <a:rPr lang="fr-FR" altLang="fr-FR" dirty="0" smtClean="0">
                <a:latin typeface="Arial" pitchFamily="34" charset="0"/>
                <a:cs typeface="Arial" pitchFamily="34" charset="0"/>
              </a:rPr>
              <a:t>Faire le lien entre la politique nationale et sa déclinaison académique sur l’ensemble du champ</a:t>
            </a:r>
          </a:p>
          <a:p>
            <a:pPr>
              <a:spcAft>
                <a:spcPts val="1200"/>
              </a:spcAft>
              <a:buFont typeface="Wingdings" pitchFamily="2" charset="2"/>
              <a:buChar char="ü"/>
            </a:pPr>
            <a:r>
              <a:rPr lang="fr-FR" altLang="fr-FR" dirty="0" smtClean="0">
                <a:latin typeface="Arial" pitchFamily="34" charset="0"/>
                <a:cs typeface="Arial" pitchFamily="34" charset="0"/>
              </a:rPr>
              <a:t>Avancement de la thématique dans le cadre du projet d’académie</a:t>
            </a:r>
          </a:p>
          <a:p>
            <a:pPr>
              <a:spcAft>
                <a:spcPts val="1200"/>
              </a:spcAft>
              <a:buFont typeface="Wingdings" pitchFamily="2" charset="2"/>
              <a:buChar char="ü"/>
            </a:pPr>
            <a:r>
              <a:rPr lang="fr-FR" altLang="fr-FR" dirty="0" smtClean="0">
                <a:latin typeface="Arial" pitchFamily="34" charset="0"/>
                <a:cs typeface="Arial" pitchFamily="34" charset="0"/>
              </a:rPr>
              <a:t>Lien avec les partenaires institutionnels et associatifs au niveau régional</a:t>
            </a:r>
          </a:p>
          <a:p>
            <a:pPr eaLnBrk="1" hangingPunct="1">
              <a:spcAft>
                <a:spcPts val="1200"/>
              </a:spcAft>
              <a:buFont typeface="Wingdings" pitchFamily="2" charset="2"/>
              <a:buNone/>
            </a:pPr>
            <a:endParaRPr lang="fr-FR" altLang="fr-FR" dirty="0" smtClean="0">
              <a:latin typeface="Arial" pitchFamily="34" charset="0"/>
              <a:cs typeface="Arial" pitchFamily="34" charset="0"/>
            </a:endParaRPr>
          </a:p>
        </p:txBody>
      </p:sp>
      <p:sp>
        <p:nvSpPr>
          <p:cNvPr id="5" name="Titre 1"/>
          <p:cNvSpPr txBox="1">
            <a:spLocks/>
          </p:cNvSpPr>
          <p:nvPr/>
        </p:nvSpPr>
        <p:spPr>
          <a:xfrm>
            <a:off x="395536" y="260648"/>
            <a:ext cx="8229600" cy="792088"/>
          </a:xfrm>
          <a:prstGeom prst="rect">
            <a:avLst/>
          </a:prstGeom>
          <a:solidFill>
            <a:schemeClr val="bg1">
              <a:lumMod val="95000"/>
            </a:schemeClr>
          </a:solidFill>
          <a:ln>
            <a:solidFill>
              <a:srgbClr val="7030A0"/>
            </a:solidFill>
          </a:ln>
        </p:spPr>
        <p:txBody>
          <a:bodyPr vert="horz" lIns="91440" tIns="45720" rIns="91440" bIns="45720" rtlCol="0" anchor="ctr">
            <a:normAutofit/>
          </a:bodyPr>
          <a:lstStyle/>
          <a:p>
            <a:pPr lvl="0" algn="ctr">
              <a:spcBef>
                <a:spcPct val="0"/>
              </a:spcBef>
            </a:pPr>
            <a:r>
              <a:rPr lang="fr-FR" sz="4400" dirty="0" smtClean="0">
                <a:latin typeface="Arial Narrow" pitchFamily="34" charset="0"/>
              </a:rPr>
              <a:t>Objectifs du groupe académique</a:t>
            </a:r>
            <a:endParaRPr kumimoji="0" lang="fr-FR" sz="4400" b="0" i="0" u="none" strike="noStrike" kern="1200" cap="none" spc="0" normalizeH="0" baseline="0" noProof="0" dirty="0" smtClean="0">
              <a:ln>
                <a:noFill/>
              </a:ln>
              <a:solidFill>
                <a:schemeClr val="tx1"/>
              </a:solidFill>
              <a:effectLst/>
              <a:uLnTx/>
              <a:uFillTx/>
              <a:latin typeface="Arial Narrow" pitchFamily="34" charset="0"/>
              <a:ea typeface="+mj-ea"/>
              <a:cs typeface="+mj-cs"/>
            </a:endParaRPr>
          </a:p>
        </p:txBody>
      </p:sp>
      <p:sp>
        <p:nvSpPr>
          <p:cNvPr id="6" name="Espace réservé du numéro de diapositive 5"/>
          <p:cNvSpPr>
            <a:spLocks noGrp="1"/>
          </p:cNvSpPr>
          <p:nvPr>
            <p:ph type="sldNum" sz="quarter" idx="12"/>
          </p:nvPr>
        </p:nvSpPr>
        <p:spPr/>
        <p:txBody>
          <a:bodyPr/>
          <a:lstStyle/>
          <a:p>
            <a:fld id="{6405EA33-0D51-4B9F-AA88-E76557F6E502}" type="slidenum">
              <a:rPr lang="fr-FR" smtClean="0"/>
              <a:pPr/>
              <a:t>10</a:t>
            </a:fld>
            <a:endParaRPr 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692696"/>
            <a:ext cx="8291264" cy="2664296"/>
          </a:xfrm>
          <a:solidFill>
            <a:schemeClr val="bg1">
              <a:lumMod val="95000"/>
            </a:schemeClr>
          </a:solidFill>
          <a:ln>
            <a:solidFill>
              <a:schemeClr val="accent4">
                <a:lumMod val="75000"/>
              </a:schemeClr>
            </a:solidFill>
          </a:ln>
        </p:spPr>
        <p:txBody>
          <a:bodyPr anchor="ctr">
            <a:normAutofit/>
          </a:bodyPr>
          <a:lstStyle/>
          <a:p>
            <a:pPr algn="ctr">
              <a:buNone/>
            </a:pPr>
            <a:r>
              <a:rPr lang="fr-FR" sz="4000" dirty="0" smtClean="0">
                <a:latin typeface="Arial" pitchFamily="34" charset="0"/>
                <a:cs typeface="Arial" pitchFamily="34" charset="0"/>
              </a:rPr>
              <a:t>Bilan académique et perspectives 2015-2016</a:t>
            </a:r>
          </a:p>
        </p:txBody>
      </p:sp>
      <p:sp>
        <p:nvSpPr>
          <p:cNvPr id="4" name="ZoneTexte 3"/>
          <p:cNvSpPr txBox="1"/>
          <p:nvPr/>
        </p:nvSpPr>
        <p:spPr>
          <a:xfrm>
            <a:off x="395536" y="3789040"/>
            <a:ext cx="8280920" cy="2554545"/>
          </a:xfrm>
          <a:prstGeom prst="rect">
            <a:avLst/>
          </a:prstGeom>
          <a:noFill/>
        </p:spPr>
        <p:txBody>
          <a:bodyPr wrap="square" rtlCol="0">
            <a:spAutoFit/>
          </a:bodyPr>
          <a:lstStyle/>
          <a:p>
            <a:pPr>
              <a:buFont typeface="Wingdings" pitchFamily="2" charset="2"/>
              <a:buChar char="ü"/>
            </a:pPr>
            <a:r>
              <a:rPr lang="fr-FR" sz="3200" dirty="0" smtClean="0">
                <a:latin typeface="Arial" pitchFamily="34" charset="0"/>
                <a:cs typeface="Arial" pitchFamily="34" charset="0"/>
              </a:rPr>
              <a:t> La prévention</a:t>
            </a:r>
          </a:p>
          <a:p>
            <a:pPr>
              <a:buFont typeface="Wingdings" pitchFamily="2" charset="2"/>
              <a:buChar char="ü"/>
            </a:pPr>
            <a:r>
              <a:rPr lang="fr-FR" sz="3200" dirty="0" smtClean="0">
                <a:latin typeface="Arial" pitchFamily="34" charset="0"/>
                <a:cs typeface="Arial" pitchFamily="34" charset="0"/>
              </a:rPr>
              <a:t> Le repérage</a:t>
            </a:r>
          </a:p>
          <a:p>
            <a:pPr>
              <a:buFont typeface="Wingdings" pitchFamily="2" charset="2"/>
              <a:buChar char="ü"/>
            </a:pPr>
            <a:r>
              <a:rPr lang="fr-FR" sz="3200" dirty="0" smtClean="0">
                <a:latin typeface="Arial" pitchFamily="34" charset="0"/>
                <a:cs typeface="Arial" pitchFamily="34" charset="0"/>
              </a:rPr>
              <a:t> La remédiation</a:t>
            </a:r>
          </a:p>
          <a:p>
            <a:pPr>
              <a:buFont typeface="Wingdings" pitchFamily="2" charset="2"/>
              <a:buChar char="ü"/>
            </a:pPr>
            <a:r>
              <a:rPr lang="fr-FR" sz="3200" dirty="0" smtClean="0">
                <a:latin typeface="Arial" pitchFamily="34" charset="0"/>
                <a:cs typeface="Arial" pitchFamily="34" charset="0"/>
              </a:rPr>
              <a:t> La formation continue des personnels</a:t>
            </a:r>
          </a:p>
          <a:p>
            <a:pPr>
              <a:buFont typeface="Wingdings" pitchFamily="2" charset="2"/>
              <a:buChar char="ü"/>
            </a:pPr>
            <a:endParaRPr lang="fr-FR" sz="3200" dirty="0">
              <a:latin typeface="Arial" pitchFamily="34" charset="0"/>
              <a:cs typeface="Arial" pitchFamily="34" charset="0"/>
            </a:endParaRPr>
          </a:p>
        </p:txBody>
      </p:sp>
      <p:sp>
        <p:nvSpPr>
          <p:cNvPr id="5" name="Espace réservé du numéro de diapositive 4"/>
          <p:cNvSpPr>
            <a:spLocks noGrp="1"/>
          </p:cNvSpPr>
          <p:nvPr>
            <p:ph type="sldNum" sz="quarter" idx="12"/>
          </p:nvPr>
        </p:nvSpPr>
        <p:spPr/>
        <p:txBody>
          <a:bodyPr/>
          <a:lstStyle/>
          <a:p>
            <a:fld id="{6405EA33-0D51-4B9F-AA88-E76557F6E502}" type="slidenum">
              <a:rPr lang="fr-FR" smtClean="0"/>
              <a:pPr/>
              <a:t>11</a:t>
            </a:fld>
            <a:endParaRPr lang="fr-F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0" name="Connecteur droit avec flèche 89"/>
          <p:cNvCxnSpPr/>
          <p:nvPr/>
        </p:nvCxnSpPr>
        <p:spPr>
          <a:xfrm>
            <a:off x="1331640" y="2060848"/>
            <a:ext cx="0" cy="1008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9" name="Connecteur droit 78"/>
          <p:cNvCxnSpPr/>
          <p:nvPr/>
        </p:nvCxnSpPr>
        <p:spPr>
          <a:xfrm>
            <a:off x="2916238" y="2852738"/>
            <a:ext cx="0" cy="0"/>
          </a:xfrm>
          <a:prstGeom prst="line">
            <a:avLst/>
          </a:prstGeom>
        </p:spPr>
        <p:style>
          <a:lnRef idx="1">
            <a:schemeClr val="accent3"/>
          </a:lnRef>
          <a:fillRef idx="0">
            <a:schemeClr val="accent3"/>
          </a:fillRef>
          <a:effectRef idx="0">
            <a:schemeClr val="accent3"/>
          </a:effectRef>
          <a:fontRef idx="minor">
            <a:schemeClr val="tx1"/>
          </a:fontRef>
        </p:style>
      </p:cxnSp>
      <p:sp>
        <p:nvSpPr>
          <p:cNvPr id="7" name="Rectangle 6"/>
          <p:cNvSpPr/>
          <p:nvPr/>
        </p:nvSpPr>
        <p:spPr>
          <a:xfrm>
            <a:off x="467544" y="3068960"/>
            <a:ext cx="2304256" cy="936104"/>
          </a:xfrm>
          <a:prstGeom prst="rect">
            <a:avLst/>
          </a:prstGeom>
          <a:ln w="28575"/>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fr-FR" sz="1400" dirty="0" smtClean="0">
                <a:solidFill>
                  <a:schemeClr val="tx1"/>
                </a:solidFill>
              </a:rPr>
              <a:t>Retrouvé </a:t>
            </a:r>
            <a:r>
              <a:rPr lang="fr-FR" sz="1400" dirty="0">
                <a:solidFill>
                  <a:schemeClr val="tx1"/>
                </a:solidFill>
              </a:rPr>
              <a:t>dans une base ou </a:t>
            </a:r>
            <a:r>
              <a:rPr lang="fr-FR" sz="1400" dirty="0" smtClean="0">
                <a:solidFill>
                  <a:schemeClr val="tx1"/>
                </a:solidFill>
              </a:rPr>
              <a:t>déjà en solution</a:t>
            </a:r>
            <a:endParaRPr lang="fr-FR" sz="1400" dirty="0">
              <a:solidFill>
                <a:schemeClr val="tx1"/>
              </a:solidFill>
            </a:endParaRPr>
          </a:p>
          <a:p>
            <a:pPr algn="ctr" fontAlgn="auto">
              <a:spcBef>
                <a:spcPts val="0"/>
              </a:spcBef>
              <a:spcAft>
                <a:spcPts val="0"/>
              </a:spcAft>
              <a:defRPr/>
            </a:pPr>
            <a:r>
              <a:rPr lang="fr-FR" sz="1400" b="1" dirty="0" smtClean="0">
                <a:solidFill>
                  <a:schemeClr val="tx1"/>
                </a:solidFill>
              </a:rPr>
              <a:t>3541</a:t>
            </a:r>
            <a:endParaRPr lang="fr-FR" sz="1400" b="1" dirty="0">
              <a:solidFill>
                <a:schemeClr val="tx1"/>
              </a:solidFill>
            </a:endParaRPr>
          </a:p>
        </p:txBody>
      </p:sp>
      <p:sp>
        <p:nvSpPr>
          <p:cNvPr id="20" name="Rectangle 19"/>
          <p:cNvSpPr/>
          <p:nvPr/>
        </p:nvSpPr>
        <p:spPr>
          <a:xfrm>
            <a:off x="7092280" y="3068960"/>
            <a:ext cx="1296144" cy="648072"/>
          </a:xfrm>
          <a:prstGeom prst="rect">
            <a:avLst/>
          </a:prstGeom>
          <a:ln w="28575"/>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r>
              <a:rPr lang="fr-FR" sz="1400" dirty="0">
                <a:solidFill>
                  <a:schemeClr val="tx1"/>
                </a:solidFill>
              </a:rPr>
              <a:t>Refus </a:t>
            </a:r>
            <a:r>
              <a:rPr lang="fr-FR" sz="1400" dirty="0" smtClean="0">
                <a:solidFill>
                  <a:schemeClr val="tx1"/>
                </a:solidFill>
              </a:rPr>
              <a:t>de prise en charge</a:t>
            </a:r>
            <a:endParaRPr lang="fr-FR" sz="1400" dirty="0">
              <a:solidFill>
                <a:schemeClr val="tx1"/>
              </a:solidFill>
            </a:endParaRPr>
          </a:p>
          <a:p>
            <a:pPr algn="ctr" fontAlgn="auto">
              <a:spcBef>
                <a:spcPts val="0"/>
              </a:spcBef>
              <a:spcAft>
                <a:spcPts val="0"/>
              </a:spcAft>
              <a:defRPr/>
            </a:pPr>
            <a:r>
              <a:rPr lang="fr-FR" sz="1400" b="1" dirty="0" smtClean="0">
                <a:solidFill>
                  <a:schemeClr val="tx1"/>
                </a:solidFill>
              </a:rPr>
              <a:t>245</a:t>
            </a:r>
            <a:endParaRPr lang="fr-FR" sz="1400" b="1" dirty="0">
              <a:solidFill>
                <a:schemeClr val="tx1"/>
              </a:solidFill>
            </a:endParaRPr>
          </a:p>
        </p:txBody>
      </p:sp>
      <p:sp>
        <p:nvSpPr>
          <p:cNvPr id="21" name="Rectangle 20"/>
          <p:cNvSpPr/>
          <p:nvPr/>
        </p:nvSpPr>
        <p:spPr>
          <a:xfrm>
            <a:off x="3275856" y="3068960"/>
            <a:ext cx="1224136" cy="648072"/>
          </a:xfrm>
          <a:prstGeom prst="rect">
            <a:avLst/>
          </a:prstGeom>
          <a:ln w="28575"/>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r>
              <a:rPr lang="fr-FR" sz="1400" dirty="0">
                <a:solidFill>
                  <a:schemeClr val="tx1"/>
                </a:solidFill>
              </a:rPr>
              <a:t>Injoignables</a:t>
            </a:r>
          </a:p>
          <a:p>
            <a:pPr algn="ctr" fontAlgn="auto">
              <a:spcBef>
                <a:spcPts val="0"/>
              </a:spcBef>
              <a:spcAft>
                <a:spcPts val="0"/>
              </a:spcAft>
              <a:defRPr/>
            </a:pPr>
            <a:r>
              <a:rPr lang="fr-FR" sz="1400" b="1" dirty="0" smtClean="0">
                <a:solidFill>
                  <a:schemeClr val="tx1"/>
                </a:solidFill>
              </a:rPr>
              <a:t>900</a:t>
            </a:r>
            <a:endParaRPr lang="fr-FR" sz="1400" b="1" dirty="0">
              <a:solidFill>
                <a:schemeClr val="tx1"/>
              </a:solidFill>
            </a:endParaRPr>
          </a:p>
        </p:txBody>
      </p:sp>
      <p:sp>
        <p:nvSpPr>
          <p:cNvPr id="29" name="Rectangle 28"/>
          <p:cNvSpPr/>
          <p:nvPr/>
        </p:nvSpPr>
        <p:spPr>
          <a:xfrm>
            <a:off x="5229969" y="2852936"/>
            <a:ext cx="1276350" cy="792163"/>
          </a:xfrm>
          <a:prstGeom prst="rect">
            <a:avLst/>
          </a:prstGeom>
          <a:ln w="28575"/>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fr-FR" sz="1200" b="1" dirty="0">
                <a:solidFill>
                  <a:schemeClr val="tx1"/>
                </a:solidFill>
              </a:rPr>
              <a:t>Accueil plateformes</a:t>
            </a:r>
          </a:p>
          <a:p>
            <a:pPr algn="ctr" fontAlgn="auto">
              <a:spcBef>
                <a:spcPts val="0"/>
              </a:spcBef>
              <a:spcAft>
                <a:spcPts val="0"/>
              </a:spcAft>
              <a:defRPr/>
            </a:pPr>
            <a:r>
              <a:rPr lang="fr-FR" sz="1200" b="1" dirty="0" smtClean="0">
                <a:solidFill>
                  <a:schemeClr val="tx1"/>
                </a:solidFill>
              </a:rPr>
              <a:t>1668</a:t>
            </a:r>
            <a:endParaRPr lang="fr-FR" sz="1200" b="1" dirty="0">
              <a:solidFill>
                <a:schemeClr val="tx1"/>
              </a:solidFill>
            </a:endParaRPr>
          </a:p>
        </p:txBody>
      </p:sp>
      <p:sp>
        <p:nvSpPr>
          <p:cNvPr id="43" name="Rectangle à coins arrondis 42"/>
          <p:cNvSpPr>
            <a:spLocks noChangeAspect="1"/>
          </p:cNvSpPr>
          <p:nvPr/>
        </p:nvSpPr>
        <p:spPr>
          <a:xfrm>
            <a:off x="4211960" y="4149080"/>
            <a:ext cx="1162024" cy="442675"/>
          </a:xfrm>
          <a:prstGeom prst="roundRect">
            <a:avLst/>
          </a:prstGeom>
          <a:ln w="38100">
            <a:solidFill>
              <a:srgbClr val="7030A0"/>
            </a:solidFill>
          </a:ln>
        </p:spPr>
        <p:style>
          <a:lnRef idx="1">
            <a:schemeClr val="accent4"/>
          </a:lnRef>
          <a:fillRef idx="2">
            <a:schemeClr val="accent4"/>
          </a:fillRef>
          <a:effectRef idx="1">
            <a:schemeClr val="accent4"/>
          </a:effectRef>
          <a:fontRef idx="minor">
            <a:schemeClr val="dk1"/>
          </a:fontRef>
        </p:style>
        <p:txBody>
          <a:bodyPr/>
          <a:lstStyle/>
          <a:p>
            <a:pPr algn="ctr" fontAlgn="auto">
              <a:spcBef>
                <a:spcPts val="0"/>
              </a:spcBef>
              <a:spcAft>
                <a:spcPts val="0"/>
              </a:spcAft>
              <a:defRPr/>
            </a:pPr>
            <a:r>
              <a:rPr lang="fr-FR" sz="1100" b="1" dirty="0">
                <a:solidFill>
                  <a:schemeClr val="tx1"/>
                </a:solidFill>
              </a:rPr>
              <a:t>FOQUALE</a:t>
            </a:r>
          </a:p>
          <a:p>
            <a:pPr algn="ctr" fontAlgn="auto">
              <a:spcBef>
                <a:spcPts val="0"/>
              </a:spcBef>
              <a:spcAft>
                <a:spcPts val="0"/>
              </a:spcAft>
              <a:defRPr/>
            </a:pPr>
            <a:r>
              <a:rPr lang="fr-FR" sz="1100" b="1" dirty="0">
                <a:solidFill>
                  <a:schemeClr val="tx1"/>
                </a:solidFill>
              </a:rPr>
              <a:t>46.4%</a:t>
            </a:r>
          </a:p>
        </p:txBody>
      </p:sp>
      <p:sp>
        <p:nvSpPr>
          <p:cNvPr id="49" name="Rectangle à coins arrondis 48"/>
          <p:cNvSpPr>
            <a:spLocks noChangeAspect="1"/>
          </p:cNvSpPr>
          <p:nvPr/>
        </p:nvSpPr>
        <p:spPr>
          <a:xfrm>
            <a:off x="6300192" y="4077072"/>
            <a:ext cx="1190733" cy="497420"/>
          </a:xfrm>
          <a:prstGeom prst="roundRect">
            <a:avLst/>
          </a:prstGeom>
          <a:ln/>
        </p:spPr>
        <p:style>
          <a:lnRef idx="1">
            <a:schemeClr val="accent4"/>
          </a:lnRef>
          <a:fillRef idx="2">
            <a:schemeClr val="accent4"/>
          </a:fillRef>
          <a:effectRef idx="1">
            <a:schemeClr val="accent4"/>
          </a:effectRef>
          <a:fontRef idx="minor">
            <a:schemeClr val="dk1"/>
          </a:fontRef>
        </p:style>
        <p:txBody>
          <a:bodyPr/>
          <a:lstStyle/>
          <a:p>
            <a:pPr algn="ctr" fontAlgn="auto">
              <a:spcBef>
                <a:spcPts val="0"/>
              </a:spcBef>
              <a:spcAft>
                <a:spcPts val="0"/>
              </a:spcAft>
              <a:defRPr/>
            </a:pPr>
            <a:r>
              <a:rPr lang="fr-FR" sz="1100" b="1" dirty="0">
                <a:solidFill>
                  <a:schemeClr val="tx1"/>
                </a:solidFill>
              </a:rPr>
              <a:t>HORS FOQUALE</a:t>
            </a:r>
          </a:p>
          <a:p>
            <a:pPr algn="ctr" fontAlgn="auto">
              <a:spcBef>
                <a:spcPts val="0"/>
              </a:spcBef>
              <a:spcAft>
                <a:spcPts val="0"/>
              </a:spcAft>
              <a:defRPr/>
            </a:pPr>
            <a:r>
              <a:rPr lang="fr-FR" sz="1100" b="1" dirty="0">
                <a:solidFill>
                  <a:schemeClr val="tx1"/>
                </a:solidFill>
              </a:rPr>
              <a:t>41.5%</a:t>
            </a:r>
          </a:p>
          <a:p>
            <a:pPr algn="ctr" fontAlgn="auto">
              <a:spcBef>
                <a:spcPts val="0"/>
              </a:spcBef>
              <a:spcAft>
                <a:spcPts val="0"/>
              </a:spcAft>
              <a:defRPr/>
            </a:pPr>
            <a:endParaRPr lang="fr-FR" sz="1100" b="1" dirty="0">
              <a:solidFill>
                <a:schemeClr val="tx1"/>
              </a:solidFill>
            </a:endParaRPr>
          </a:p>
          <a:p>
            <a:pPr algn="ctr" fontAlgn="auto">
              <a:spcBef>
                <a:spcPts val="0"/>
              </a:spcBef>
              <a:spcAft>
                <a:spcPts val="0"/>
              </a:spcAft>
              <a:defRPr/>
            </a:pPr>
            <a:endParaRPr lang="fr-FR" sz="1100" b="1" dirty="0">
              <a:solidFill>
                <a:schemeClr val="tx1"/>
              </a:solidFill>
            </a:endParaRPr>
          </a:p>
          <a:p>
            <a:pPr algn="ctr" fontAlgn="auto">
              <a:spcBef>
                <a:spcPts val="0"/>
              </a:spcBef>
              <a:spcAft>
                <a:spcPts val="0"/>
              </a:spcAft>
              <a:defRPr/>
            </a:pPr>
            <a:endParaRPr lang="fr-FR" sz="1100" b="1" dirty="0">
              <a:solidFill>
                <a:schemeClr val="tx1"/>
              </a:solidFill>
            </a:endParaRPr>
          </a:p>
        </p:txBody>
      </p:sp>
      <p:sp>
        <p:nvSpPr>
          <p:cNvPr id="63" name="Titre 1"/>
          <p:cNvSpPr txBox="1">
            <a:spLocks noGrp="1"/>
          </p:cNvSpPr>
          <p:nvPr>
            <p:ph type="title"/>
          </p:nvPr>
        </p:nvSpPr>
        <p:spPr>
          <a:xfrm>
            <a:off x="467544" y="260648"/>
            <a:ext cx="8229600" cy="922114"/>
          </a:xfrm>
          <a:prstGeom prst="rect">
            <a:avLst/>
          </a:prstGeom>
          <a:solidFill>
            <a:schemeClr val="bg1">
              <a:lumMod val="95000"/>
            </a:schemeClr>
          </a:solidFill>
          <a:ln>
            <a:solidFill>
              <a:srgbClr val="7030A0"/>
            </a:solidFill>
          </a:ln>
        </p:spPr>
        <p:txBody>
          <a:bodyPr vert="horz" lIns="91440" tIns="45720" rIns="91440" bIns="45720" rtlCol="0" anchor="ctr">
            <a:normAutofit/>
          </a:bodyPr>
          <a:lstStyle/>
          <a:p>
            <a:pPr lvl="0" algn="ctr">
              <a:spcBef>
                <a:spcPct val="0"/>
              </a:spcBef>
            </a:pPr>
            <a:r>
              <a:rPr lang="fr-FR" dirty="0" smtClean="0">
                <a:latin typeface="Arial Narrow" pitchFamily="34" charset="0"/>
              </a:rPr>
              <a:t>Quelques chiffres (mars 2014)</a:t>
            </a:r>
            <a:endParaRPr kumimoji="0" lang="fr-FR" sz="4400" b="0" i="0" u="none" strike="noStrike" kern="1200" cap="none" spc="0" normalizeH="0" baseline="0" noProof="0" dirty="0" smtClean="0">
              <a:ln>
                <a:noFill/>
              </a:ln>
              <a:solidFill>
                <a:schemeClr val="tx1"/>
              </a:solidFill>
              <a:effectLst/>
              <a:uLnTx/>
              <a:uFillTx/>
              <a:latin typeface="Arial Narrow" pitchFamily="34" charset="0"/>
              <a:ea typeface="+mj-ea"/>
              <a:cs typeface="+mj-cs"/>
            </a:endParaRPr>
          </a:p>
        </p:txBody>
      </p:sp>
      <p:sp>
        <p:nvSpPr>
          <p:cNvPr id="64" name="Rectangle 63"/>
          <p:cNvSpPr/>
          <p:nvPr/>
        </p:nvSpPr>
        <p:spPr>
          <a:xfrm>
            <a:off x="611560" y="1628800"/>
            <a:ext cx="7704856" cy="576064"/>
          </a:xfrm>
          <a:prstGeom prst="rect">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r>
              <a:rPr lang="fr-FR" sz="2200" b="1" dirty="0" smtClean="0">
                <a:solidFill>
                  <a:schemeClr val="tx2">
                    <a:lumMod val="75000"/>
                  </a:schemeClr>
                </a:solidFill>
              </a:rPr>
              <a:t>6354 Décrocheurs potentiels repérés par le SIEI</a:t>
            </a:r>
            <a:endParaRPr lang="fr-FR" sz="2200" b="1" dirty="0">
              <a:solidFill>
                <a:schemeClr val="tx2">
                  <a:lumMod val="75000"/>
                </a:schemeClr>
              </a:solidFill>
            </a:endParaRPr>
          </a:p>
        </p:txBody>
      </p:sp>
      <p:sp>
        <p:nvSpPr>
          <p:cNvPr id="72" name="Rectangle à coins arrondis 71"/>
          <p:cNvSpPr>
            <a:spLocks noChangeAspect="1"/>
          </p:cNvSpPr>
          <p:nvPr/>
        </p:nvSpPr>
        <p:spPr>
          <a:xfrm>
            <a:off x="5364088" y="4725144"/>
            <a:ext cx="1162024" cy="576064"/>
          </a:xfrm>
          <a:prstGeom prst="roundRect">
            <a:avLst>
              <a:gd name="adj" fmla="val 20601"/>
            </a:avLst>
          </a:prstGeom>
          <a:ln/>
        </p:spPr>
        <p:style>
          <a:lnRef idx="1">
            <a:schemeClr val="accent4"/>
          </a:lnRef>
          <a:fillRef idx="2">
            <a:schemeClr val="accent4"/>
          </a:fillRef>
          <a:effectRef idx="1">
            <a:schemeClr val="accent4"/>
          </a:effectRef>
          <a:fontRef idx="minor">
            <a:schemeClr val="dk1"/>
          </a:fontRef>
        </p:style>
        <p:txBody>
          <a:bodyPr/>
          <a:lstStyle/>
          <a:p>
            <a:pPr algn="ctr" fontAlgn="auto">
              <a:spcBef>
                <a:spcPts val="0"/>
              </a:spcBef>
              <a:spcAft>
                <a:spcPts val="0"/>
              </a:spcAft>
              <a:defRPr/>
            </a:pPr>
            <a:r>
              <a:rPr lang="fr-FR" sz="1100" b="1" dirty="0">
                <a:solidFill>
                  <a:schemeClr val="tx1"/>
                </a:solidFill>
              </a:rPr>
              <a:t>En attente de solution</a:t>
            </a:r>
          </a:p>
          <a:p>
            <a:pPr algn="ctr" fontAlgn="auto">
              <a:spcBef>
                <a:spcPts val="0"/>
              </a:spcBef>
              <a:spcAft>
                <a:spcPts val="0"/>
              </a:spcAft>
              <a:defRPr/>
            </a:pPr>
            <a:r>
              <a:rPr lang="fr-FR" sz="1100" b="1" dirty="0">
                <a:solidFill>
                  <a:schemeClr val="tx1"/>
                </a:solidFill>
              </a:rPr>
              <a:t>12.1%</a:t>
            </a:r>
          </a:p>
          <a:p>
            <a:pPr algn="ctr" fontAlgn="auto">
              <a:spcBef>
                <a:spcPts val="0"/>
              </a:spcBef>
              <a:spcAft>
                <a:spcPts val="0"/>
              </a:spcAft>
              <a:defRPr/>
            </a:pPr>
            <a:endParaRPr lang="fr-FR" sz="1100" b="1" dirty="0">
              <a:solidFill>
                <a:schemeClr val="tx1"/>
              </a:solidFill>
            </a:endParaRPr>
          </a:p>
          <a:p>
            <a:pPr algn="ctr" fontAlgn="auto">
              <a:spcBef>
                <a:spcPts val="0"/>
              </a:spcBef>
              <a:spcAft>
                <a:spcPts val="0"/>
              </a:spcAft>
              <a:defRPr/>
            </a:pPr>
            <a:endParaRPr lang="fr-FR" sz="1100" b="1" dirty="0">
              <a:solidFill>
                <a:schemeClr val="tx1"/>
              </a:solidFill>
            </a:endParaRPr>
          </a:p>
          <a:p>
            <a:pPr algn="ctr" fontAlgn="auto">
              <a:spcBef>
                <a:spcPts val="0"/>
              </a:spcBef>
              <a:spcAft>
                <a:spcPts val="0"/>
              </a:spcAft>
              <a:defRPr/>
            </a:pPr>
            <a:endParaRPr lang="fr-FR" sz="1100" b="1" dirty="0">
              <a:solidFill>
                <a:schemeClr val="tx1"/>
              </a:solidFill>
            </a:endParaRPr>
          </a:p>
        </p:txBody>
      </p:sp>
      <p:cxnSp>
        <p:nvCxnSpPr>
          <p:cNvPr id="74" name="Connecteur droit avec flèche 73"/>
          <p:cNvCxnSpPr>
            <a:stCxn id="29" idx="2"/>
            <a:endCxn id="72" idx="0"/>
          </p:cNvCxnSpPr>
          <p:nvPr/>
        </p:nvCxnSpPr>
        <p:spPr>
          <a:xfrm>
            <a:off x="5868144" y="3645099"/>
            <a:ext cx="76956" cy="1080045"/>
          </a:xfrm>
          <a:prstGeom prst="straightConnector1">
            <a:avLst/>
          </a:prstGeom>
          <a:ln>
            <a:solidFill>
              <a:schemeClr val="accent4">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99" name="Connecteur droit avec flèche 98"/>
          <p:cNvCxnSpPr>
            <a:stCxn id="29" idx="2"/>
            <a:endCxn id="43" idx="0"/>
          </p:cNvCxnSpPr>
          <p:nvPr/>
        </p:nvCxnSpPr>
        <p:spPr>
          <a:xfrm flipH="1">
            <a:off x="4792972" y="3645099"/>
            <a:ext cx="1075172" cy="503981"/>
          </a:xfrm>
          <a:prstGeom prst="straightConnector1">
            <a:avLst/>
          </a:prstGeom>
          <a:ln>
            <a:solidFill>
              <a:schemeClr val="accent4">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01" name="Connecteur droit avec flèche 100"/>
          <p:cNvCxnSpPr>
            <a:stCxn id="29" idx="2"/>
            <a:endCxn id="49" idx="0"/>
          </p:cNvCxnSpPr>
          <p:nvPr/>
        </p:nvCxnSpPr>
        <p:spPr>
          <a:xfrm>
            <a:off x="5868144" y="3645099"/>
            <a:ext cx="1027415" cy="431973"/>
          </a:xfrm>
          <a:prstGeom prst="straightConnector1">
            <a:avLst/>
          </a:prstGeom>
          <a:ln>
            <a:solidFill>
              <a:schemeClr val="accent4">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04" name="Connecteur droit avec flèche 103"/>
          <p:cNvCxnSpPr>
            <a:endCxn id="29" idx="0"/>
          </p:cNvCxnSpPr>
          <p:nvPr/>
        </p:nvCxnSpPr>
        <p:spPr>
          <a:xfrm flipH="1">
            <a:off x="5868144" y="2204864"/>
            <a:ext cx="9897" cy="648072"/>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11" name="Connecteur droit avec flèche 110"/>
          <p:cNvCxnSpPr/>
          <p:nvPr/>
        </p:nvCxnSpPr>
        <p:spPr>
          <a:xfrm>
            <a:off x="7740352" y="2204864"/>
            <a:ext cx="0" cy="864096"/>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3" name="Connecteur droit avec flèche 112"/>
          <p:cNvCxnSpPr/>
          <p:nvPr/>
        </p:nvCxnSpPr>
        <p:spPr>
          <a:xfrm>
            <a:off x="3923928" y="2204864"/>
            <a:ext cx="0" cy="864096"/>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29" name="Rectangle 128"/>
          <p:cNvSpPr/>
          <p:nvPr/>
        </p:nvSpPr>
        <p:spPr>
          <a:xfrm>
            <a:off x="611560" y="5805264"/>
            <a:ext cx="7704856" cy="792088"/>
          </a:xfrm>
          <a:prstGeom prst="rect">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r>
              <a:rPr lang="fr-FR" sz="2200" b="1" dirty="0" smtClean="0">
                <a:solidFill>
                  <a:schemeClr val="tx2">
                    <a:lumMod val="75000"/>
                  </a:schemeClr>
                </a:solidFill>
              </a:rPr>
              <a:t>Campagne reviensteformer.gouv.fr : 220</a:t>
            </a:r>
            <a:r>
              <a:rPr lang="fr-FR" sz="2200" b="1" dirty="0" smtClean="0">
                <a:solidFill>
                  <a:srgbClr val="FF0000"/>
                </a:solidFill>
              </a:rPr>
              <a:t> </a:t>
            </a:r>
            <a:r>
              <a:rPr lang="fr-FR" sz="2200" b="1" dirty="0" smtClean="0">
                <a:solidFill>
                  <a:schemeClr val="tx2">
                    <a:lumMod val="75000"/>
                  </a:schemeClr>
                </a:solidFill>
              </a:rPr>
              <a:t>Demandes de retours en formation du 19 mai au 30 juin</a:t>
            </a:r>
            <a:endParaRPr lang="fr-FR" sz="2200" b="1" dirty="0">
              <a:solidFill>
                <a:schemeClr val="tx2">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fade">
                                      <p:cBhvr>
                                        <p:cTn id="10" dur="2000"/>
                                        <p:tgtEl>
                                          <p:spTgt spid="2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fade">
                                      <p:cBhvr>
                                        <p:cTn id="13" dur="2000"/>
                                        <p:tgtEl>
                                          <p:spTgt spid="21"/>
                                        </p:tgtEl>
                                      </p:cBhvr>
                                    </p:animEffect>
                                  </p:childTnLst>
                                </p:cTn>
                              </p:par>
                              <p:par>
                                <p:cTn id="14" presetID="10" presetClass="entr" presetSubtype="0" fill="hold" nodeType="withEffect">
                                  <p:stCondLst>
                                    <p:cond delay="0"/>
                                  </p:stCondLst>
                                  <p:childTnLst>
                                    <p:set>
                                      <p:cBhvr>
                                        <p:cTn id="15" dur="1" fill="hold">
                                          <p:stCondLst>
                                            <p:cond delay="0"/>
                                          </p:stCondLst>
                                        </p:cTn>
                                        <p:tgtEl>
                                          <p:spTgt spid="29"/>
                                        </p:tgtEl>
                                        <p:attrNameLst>
                                          <p:attrName>style.visibility</p:attrName>
                                        </p:attrNameLst>
                                      </p:cBhvr>
                                      <p:to>
                                        <p:strVal val="visible"/>
                                      </p:to>
                                    </p:set>
                                    <p:animEffect transition="in" filter="fade">
                                      <p:cBhvr>
                                        <p:cTn id="16" dur="2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animBg="1"/>
      <p:bldP spid="20" grpId="0" animBg="1"/>
      <p:bldP spid="21" grpId="0" uiExpan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1412776"/>
            <a:ext cx="8496944" cy="4525963"/>
          </a:xfrm>
        </p:spPr>
        <p:txBody>
          <a:bodyPr>
            <a:normAutofit/>
          </a:bodyPr>
          <a:lstStyle/>
          <a:p>
            <a:pPr>
              <a:buFont typeface="Wingdings" pitchFamily="2" charset="2"/>
              <a:buChar char="ü"/>
            </a:pPr>
            <a:r>
              <a:rPr lang="fr-FR" sz="2800" dirty="0" smtClean="0">
                <a:latin typeface="Arial" pitchFamily="34" charset="0"/>
                <a:cs typeface="Arial" pitchFamily="34" charset="0"/>
              </a:rPr>
              <a:t>Référents décrochage nommés à la rentrée 2013</a:t>
            </a:r>
          </a:p>
          <a:p>
            <a:pPr>
              <a:buFont typeface="Wingdings" pitchFamily="2" charset="2"/>
              <a:buChar char="ü"/>
            </a:pPr>
            <a:r>
              <a:rPr lang="fr-FR" sz="2800" dirty="0" smtClean="0">
                <a:latin typeface="Arial" pitchFamily="34" charset="0"/>
                <a:cs typeface="Arial" pitchFamily="34" charset="0"/>
              </a:rPr>
              <a:t> Groupes de Prévention du Décrochage Scolaire en parallèle ou à la place des cellules de veille</a:t>
            </a:r>
          </a:p>
          <a:p>
            <a:pPr>
              <a:buFont typeface="Wingdings" pitchFamily="2" charset="2"/>
              <a:buChar char="ü"/>
            </a:pPr>
            <a:r>
              <a:rPr lang="fr-FR" sz="2800" dirty="0" smtClean="0">
                <a:latin typeface="Arial" pitchFamily="34" charset="0"/>
                <a:cs typeface="Arial" pitchFamily="34" charset="0"/>
              </a:rPr>
              <a:t> Appel à projet du Conseil Régional</a:t>
            </a:r>
          </a:p>
          <a:p>
            <a:pPr>
              <a:buFont typeface="Wingdings" pitchFamily="2" charset="2"/>
              <a:buChar char="ü"/>
            </a:pPr>
            <a:r>
              <a:rPr lang="fr-FR" sz="2800" dirty="0" smtClean="0">
                <a:latin typeface="Arial" pitchFamily="34" charset="0"/>
                <a:cs typeface="Arial" pitchFamily="34" charset="0"/>
              </a:rPr>
              <a:t> Nouvelles missions des coordonnateurs MLDS en tant que conseillers techniques en prévention</a:t>
            </a:r>
            <a:endParaRPr lang="fr-FR" sz="2800" dirty="0">
              <a:latin typeface="Arial" pitchFamily="34" charset="0"/>
              <a:cs typeface="Arial" pitchFamily="34" charset="0"/>
            </a:endParaRPr>
          </a:p>
        </p:txBody>
      </p:sp>
      <p:sp>
        <p:nvSpPr>
          <p:cNvPr id="4" name="Titre 1"/>
          <p:cNvSpPr txBox="1">
            <a:spLocks noGrp="1"/>
          </p:cNvSpPr>
          <p:nvPr>
            <p:ph type="title"/>
          </p:nvPr>
        </p:nvSpPr>
        <p:spPr>
          <a:xfrm>
            <a:off x="457200" y="274638"/>
            <a:ext cx="8229600" cy="922114"/>
          </a:xfrm>
          <a:prstGeom prst="rect">
            <a:avLst/>
          </a:prstGeom>
          <a:solidFill>
            <a:schemeClr val="bg1">
              <a:lumMod val="95000"/>
            </a:schemeClr>
          </a:solidFill>
          <a:ln>
            <a:solidFill>
              <a:srgbClr val="7030A0"/>
            </a:solidFill>
          </a:ln>
        </p:spPr>
        <p:txBody>
          <a:bodyPr vert="horz" lIns="91440" tIns="45720" rIns="91440" bIns="45720" rtlCol="0" anchor="ctr">
            <a:normAutofit/>
          </a:bodyPr>
          <a:lstStyle/>
          <a:p>
            <a:pPr lvl="0" algn="ctr">
              <a:spcBef>
                <a:spcPct val="0"/>
              </a:spcBef>
            </a:pPr>
            <a:r>
              <a:rPr lang="fr-FR" dirty="0" smtClean="0">
                <a:latin typeface="Arial Narrow" pitchFamily="34" charset="0"/>
              </a:rPr>
              <a:t>1/4 – La p</a:t>
            </a:r>
            <a:r>
              <a:rPr lang="fr-FR" sz="4400" dirty="0" smtClean="0">
                <a:latin typeface="Arial Narrow" pitchFamily="34" charset="0"/>
              </a:rPr>
              <a:t>révention (1)</a:t>
            </a:r>
            <a:endParaRPr kumimoji="0" lang="fr-FR" sz="4400" b="0" i="0" u="none" strike="noStrike" kern="1200" cap="none" spc="0" normalizeH="0" baseline="0" noProof="0" dirty="0" smtClean="0">
              <a:ln>
                <a:noFill/>
              </a:ln>
              <a:solidFill>
                <a:schemeClr val="tx1"/>
              </a:solidFill>
              <a:effectLst/>
              <a:uLnTx/>
              <a:uFillTx/>
              <a:latin typeface="Arial Narrow" pitchFamily="34" charset="0"/>
              <a:ea typeface="+mj-ea"/>
              <a:cs typeface="+mj-cs"/>
            </a:endParaRPr>
          </a:p>
        </p:txBody>
      </p:sp>
      <p:sp>
        <p:nvSpPr>
          <p:cNvPr id="5" name="Flèche droite 4"/>
          <p:cNvSpPr/>
          <p:nvPr/>
        </p:nvSpPr>
        <p:spPr>
          <a:xfrm>
            <a:off x="755576" y="4941168"/>
            <a:ext cx="1224136"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2411760" y="4725144"/>
            <a:ext cx="6480720" cy="1569660"/>
          </a:xfrm>
          <a:prstGeom prst="rect">
            <a:avLst/>
          </a:prstGeom>
          <a:noFill/>
          <a:ln>
            <a:solidFill>
              <a:schemeClr val="accent5">
                <a:lumMod val="50000"/>
              </a:schemeClr>
            </a:solidFill>
          </a:ln>
        </p:spPr>
        <p:txBody>
          <a:bodyPr wrap="square" rtlCol="0">
            <a:spAutoFit/>
          </a:bodyPr>
          <a:lstStyle/>
          <a:p>
            <a:pPr>
              <a:buFont typeface="Arial" pitchFamily="34" charset="0"/>
              <a:buChar char="•"/>
            </a:pPr>
            <a:r>
              <a:rPr lang="fr-FR" sz="2400" dirty="0" smtClean="0">
                <a:latin typeface="Arial" pitchFamily="34" charset="0"/>
                <a:cs typeface="Arial" pitchFamily="34" charset="0"/>
              </a:rPr>
              <a:t> Systématiser l’intégration de la prévention du décrochage dans les projets d’établissement</a:t>
            </a:r>
          </a:p>
          <a:p>
            <a:pPr>
              <a:buFont typeface="Arial" pitchFamily="34" charset="0"/>
              <a:buChar char="•"/>
            </a:pPr>
            <a:r>
              <a:rPr lang="fr-FR" sz="2400" dirty="0" smtClean="0">
                <a:latin typeface="Arial" pitchFamily="34" charset="0"/>
                <a:cs typeface="Arial" pitchFamily="34" charset="0"/>
              </a:rPr>
              <a:t> Inciter les chefs d’établissements à nommer des enseignants comme référents décrochage</a:t>
            </a:r>
            <a:endParaRPr lang="fr-FR" sz="2400" dirty="0">
              <a:latin typeface="Arial" pitchFamily="34" charset="0"/>
              <a:cs typeface="Arial" pitchFamily="34" charset="0"/>
            </a:endParaRPr>
          </a:p>
        </p:txBody>
      </p:sp>
      <p:sp>
        <p:nvSpPr>
          <p:cNvPr id="7" name="Espace réservé du numéro de diapositive 6"/>
          <p:cNvSpPr>
            <a:spLocks noGrp="1"/>
          </p:cNvSpPr>
          <p:nvPr>
            <p:ph type="sldNum" sz="quarter" idx="12"/>
          </p:nvPr>
        </p:nvSpPr>
        <p:spPr/>
        <p:txBody>
          <a:bodyPr/>
          <a:lstStyle/>
          <a:p>
            <a:fld id="{6405EA33-0D51-4B9F-AA88-E76557F6E502}" type="slidenum">
              <a:rPr lang="fr-FR" smtClean="0"/>
              <a:pPr/>
              <a:t>13</a:t>
            </a:fld>
            <a:endParaRPr lang="fr-F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484785"/>
            <a:ext cx="8229600" cy="2808311"/>
          </a:xfrm>
        </p:spPr>
        <p:txBody>
          <a:bodyPr>
            <a:normAutofit fontScale="92500" lnSpcReduction="20000"/>
          </a:bodyPr>
          <a:lstStyle/>
          <a:p>
            <a:pPr>
              <a:buFont typeface="Wingdings" pitchFamily="2" charset="2"/>
              <a:buChar char="ü"/>
            </a:pPr>
            <a:r>
              <a:rPr lang="fr-FR" sz="3000" dirty="0" smtClean="0"/>
              <a:t>Groupes de travail, séminaires, animation par les IEN-IO</a:t>
            </a:r>
          </a:p>
          <a:p>
            <a:pPr>
              <a:buFont typeface="Wingdings" pitchFamily="2" charset="2"/>
              <a:buChar char="ü"/>
            </a:pPr>
            <a:r>
              <a:rPr lang="fr-FR" sz="3000" dirty="0" smtClean="0"/>
              <a:t> Pratiques liées aux dispositifs relais et DIMA très hétérogènes</a:t>
            </a:r>
          </a:p>
          <a:p>
            <a:pPr>
              <a:buFont typeface="Wingdings" pitchFamily="2" charset="2"/>
              <a:buChar char="ü"/>
            </a:pPr>
            <a:r>
              <a:rPr lang="fr-FR" sz="3000" dirty="0" smtClean="0"/>
              <a:t> Dispositifs expérimentaux</a:t>
            </a:r>
          </a:p>
          <a:p>
            <a:pPr>
              <a:buFont typeface="Wingdings" pitchFamily="2" charset="2"/>
              <a:buChar char="ü"/>
            </a:pPr>
            <a:r>
              <a:rPr lang="fr-FR" sz="3000" dirty="0" smtClean="0"/>
              <a:t> Site internet </a:t>
            </a:r>
            <a:r>
              <a:rPr lang="fr-FR" sz="3000" b="1" dirty="0" smtClean="0"/>
              <a:t>Prévenir le décrochage 31</a:t>
            </a:r>
            <a:r>
              <a:rPr lang="fr-FR" sz="3000" dirty="0" smtClean="0"/>
              <a:t>  - 15000 visites par mois</a:t>
            </a:r>
          </a:p>
          <a:p>
            <a:pPr>
              <a:buFont typeface="Wingdings" pitchFamily="2" charset="2"/>
              <a:buChar char="ü"/>
            </a:pPr>
            <a:endParaRPr lang="fr-FR" dirty="0"/>
          </a:p>
        </p:txBody>
      </p:sp>
      <p:sp>
        <p:nvSpPr>
          <p:cNvPr id="4" name="Titre 1"/>
          <p:cNvSpPr txBox="1">
            <a:spLocks noGrp="1"/>
          </p:cNvSpPr>
          <p:nvPr>
            <p:ph type="title"/>
          </p:nvPr>
        </p:nvSpPr>
        <p:spPr>
          <a:xfrm>
            <a:off x="457200" y="274638"/>
            <a:ext cx="8229600" cy="1066130"/>
          </a:xfrm>
          <a:prstGeom prst="rect">
            <a:avLst/>
          </a:prstGeom>
          <a:solidFill>
            <a:schemeClr val="bg1">
              <a:lumMod val="95000"/>
            </a:schemeClr>
          </a:solidFill>
          <a:ln>
            <a:solidFill>
              <a:srgbClr val="7030A0"/>
            </a:solidFill>
          </a:ln>
        </p:spPr>
        <p:txBody>
          <a:bodyPr vert="horz" lIns="91440" tIns="45720" rIns="91440" bIns="45720" rtlCol="0" anchor="ctr">
            <a:normAutofit/>
          </a:bodyPr>
          <a:lstStyle/>
          <a:p>
            <a:pPr lvl="0" algn="ctr">
              <a:spcBef>
                <a:spcPct val="0"/>
              </a:spcBef>
            </a:pPr>
            <a:r>
              <a:rPr lang="fr-FR" dirty="0" smtClean="0">
                <a:latin typeface="Arial Narrow" pitchFamily="34" charset="0"/>
              </a:rPr>
              <a:t>1</a:t>
            </a:r>
            <a:r>
              <a:rPr lang="fr-FR" sz="4400" dirty="0" smtClean="0">
                <a:latin typeface="Arial Narrow" pitchFamily="34" charset="0"/>
              </a:rPr>
              <a:t>/4 – La prévention (2)</a:t>
            </a:r>
            <a:endParaRPr kumimoji="0" lang="fr-FR" sz="4400" b="0" i="0" u="none" strike="noStrike" kern="1200" cap="none" spc="0" normalizeH="0" baseline="0" noProof="0" dirty="0" smtClean="0">
              <a:ln>
                <a:noFill/>
              </a:ln>
              <a:solidFill>
                <a:schemeClr val="tx1"/>
              </a:solidFill>
              <a:effectLst/>
              <a:uLnTx/>
              <a:uFillTx/>
              <a:latin typeface="Arial Narrow" pitchFamily="34" charset="0"/>
              <a:ea typeface="+mj-ea"/>
              <a:cs typeface="+mj-cs"/>
            </a:endParaRPr>
          </a:p>
        </p:txBody>
      </p:sp>
      <p:sp>
        <p:nvSpPr>
          <p:cNvPr id="5" name="Flèche droite 4"/>
          <p:cNvSpPr/>
          <p:nvPr/>
        </p:nvSpPr>
        <p:spPr>
          <a:xfrm>
            <a:off x="323528" y="5157192"/>
            <a:ext cx="828600"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1403648" y="4365104"/>
            <a:ext cx="7272808" cy="2215991"/>
          </a:xfrm>
          <a:prstGeom prst="rect">
            <a:avLst/>
          </a:prstGeom>
          <a:noFill/>
          <a:ln>
            <a:solidFill>
              <a:schemeClr val="accent5">
                <a:lumMod val="50000"/>
              </a:schemeClr>
            </a:solidFill>
          </a:ln>
        </p:spPr>
        <p:txBody>
          <a:bodyPr wrap="square" rtlCol="0">
            <a:spAutoFit/>
          </a:bodyPr>
          <a:lstStyle/>
          <a:p>
            <a:pPr>
              <a:buFont typeface="Arial" pitchFamily="34" charset="0"/>
              <a:buChar char="•"/>
            </a:pPr>
            <a:r>
              <a:rPr lang="fr-FR" sz="2300" dirty="0" smtClean="0">
                <a:latin typeface="Arial" pitchFamily="34" charset="0"/>
                <a:cs typeface="Arial" pitchFamily="34" charset="0"/>
              </a:rPr>
              <a:t> Développer une culture commune de prévention</a:t>
            </a:r>
          </a:p>
          <a:p>
            <a:pPr>
              <a:buFont typeface="Arial" pitchFamily="34" charset="0"/>
              <a:buChar char="•"/>
            </a:pPr>
            <a:r>
              <a:rPr lang="fr-FR" sz="2300" dirty="0" smtClean="0">
                <a:latin typeface="Arial" pitchFamily="34" charset="0"/>
                <a:cs typeface="Arial" pitchFamily="34" charset="0"/>
              </a:rPr>
              <a:t> Mieux définir les liens entre acteurs</a:t>
            </a:r>
          </a:p>
          <a:p>
            <a:pPr>
              <a:buFont typeface="Arial" pitchFamily="34" charset="0"/>
              <a:buChar char="•"/>
            </a:pPr>
            <a:r>
              <a:rPr lang="fr-FR" sz="2300" dirty="0" smtClean="0">
                <a:latin typeface="Arial" pitchFamily="34" charset="0"/>
                <a:cs typeface="Arial" pitchFamily="34" charset="0"/>
              </a:rPr>
              <a:t> Créer des outils communs aux autres dispositifs (PPRE, PAP, exclusions…)</a:t>
            </a:r>
          </a:p>
          <a:p>
            <a:pPr>
              <a:buFont typeface="Arial" pitchFamily="34" charset="0"/>
              <a:buChar char="•"/>
            </a:pPr>
            <a:r>
              <a:rPr lang="fr-FR" sz="2300" dirty="0" smtClean="0">
                <a:latin typeface="Arial" pitchFamily="34" charset="0"/>
                <a:cs typeface="Arial" pitchFamily="34" charset="0"/>
              </a:rPr>
              <a:t> Installer un pilotage académique des dispositifs relais</a:t>
            </a:r>
          </a:p>
          <a:p>
            <a:pPr>
              <a:buFont typeface="Arial" pitchFamily="34" charset="0"/>
              <a:buChar char="•"/>
            </a:pPr>
            <a:r>
              <a:rPr lang="fr-FR" sz="2300" dirty="0" smtClean="0">
                <a:latin typeface="Arial" pitchFamily="34" charset="0"/>
                <a:cs typeface="Arial" pitchFamily="34" charset="0"/>
              </a:rPr>
              <a:t> Développer les ressources et outils numériques</a:t>
            </a:r>
            <a:endParaRPr lang="fr-FR" sz="2300" dirty="0">
              <a:latin typeface="Arial" pitchFamily="34" charset="0"/>
              <a:cs typeface="Arial" pitchFamily="34" charset="0"/>
            </a:endParaRPr>
          </a:p>
        </p:txBody>
      </p:sp>
      <p:sp>
        <p:nvSpPr>
          <p:cNvPr id="7" name="Espace réservé du numéro de diapositive 6"/>
          <p:cNvSpPr>
            <a:spLocks noGrp="1"/>
          </p:cNvSpPr>
          <p:nvPr>
            <p:ph type="sldNum" sz="quarter" idx="12"/>
          </p:nvPr>
        </p:nvSpPr>
        <p:spPr>
          <a:xfrm>
            <a:off x="6876256" y="6309320"/>
            <a:ext cx="2133600" cy="365125"/>
          </a:xfrm>
        </p:spPr>
        <p:txBody>
          <a:bodyPr/>
          <a:lstStyle/>
          <a:p>
            <a:fld id="{6405EA33-0D51-4B9F-AA88-E76557F6E502}" type="slidenum">
              <a:rPr lang="fr-FR" smtClean="0"/>
              <a:pPr/>
              <a:t>14</a:t>
            </a:fld>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1556793"/>
            <a:ext cx="8892480" cy="3384376"/>
          </a:xfrm>
        </p:spPr>
        <p:txBody>
          <a:bodyPr>
            <a:normAutofit fontScale="92500"/>
          </a:bodyPr>
          <a:lstStyle/>
          <a:p>
            <a:pPr>
              <a:buFont typeface="Wingdings" pitchFamily="2" charset="2"/>
              <a:buChar char="ü"/>
            </a:pPr>
            <a:r>
              <a:rPr lang="fr-FR" sz="3000" dirty="0" smtClean="0"/>
              <a:t>Proposition d’accueil commun dans les cas de décrochage potentiel: n</a:t>
            </a:r>
            <a:r>
              <a:rPr lang="fr-FR" dirty="0" smtClean="0"/>
              <a:t>on-affectation, échec aux examens…</a:t>
            </a:r>
          </a:p>
          <a:p>
            <a:pPr>
              <a:buFont typeface="Wingdings" pitchFamily="2" charset="2"/>
              <a:buChar char="ü"/>
            </a:pPr>
            <a:r>
              <a:rPr lang="fr-FR" sz="3000" dirty="0" smtClean="0"/>
              <a:t>Meilleure performance du Système Interministériel d’Échange d’Information (SIEI)</a:t>
            </a:r>
          </a:p>
          <a:p>
            <a:pPr>
              <a:buFont typeface="Wingdings" pitchFamily="2" charset="2"/>
              <a:buChar char="ü"/>
            </a:pPr>
            <a:r>
              <a:rPr lang="fr-FR" sz="3000" dirty="0" smtClean="0"/>
              <a:t>Contact avec les Journées Défense et Citoyenneté</a:t>
            </a:r>
          </a:p>
          <a:p>
            <a:pPr>
              <a:buFont typeface="Wingdings" pitchFamily="2" charset="2"/>
              <a:buChar char="ü"/>
            </a:pPr>
            <a:r>
              <a:rPr lang="fr-FR" sz="3000" dirty="0" smtClean="0"/>
              <a:t>Entre 10 et 15% de jeunes restent injoignables selon les départements</a:t>
            </a:r>
          </a:p>
          <a:p>
            <a:pPr lvl="1">
              <a:buNone/>
            </a:pPr>
            <a:endParaRPr lang="fr-FR" dirty="0" smtClean="0"/>
          </a:p>
        </p:txBody>
      </p:sp>
      <p:sp>
        <p:nvSpPr>
          <p:cNvPr id="4" name="Titre 1"/>
          <p:cNvSpPr txBox="1">
            <a:spLocks noGrp="1"/>
          </p:cNvSpPr>
          <p:nvPr>
            <p:ph type="title"/>
          </p:nvPr>
        </p:nvSpPr>
        <p:spPr>
          <a:xfrm>
            <a:off x="457200" y="274638"/>
            <a:ext cx="8229600" cy="1066130"/>
          </a:xfrm>
          <a:prstGeom prst="rect">
            <a:avLst/>
          </a:prstGeom>
          <a:solidFill>
            <a:schemeClr val="bg1">
              <a:lumMod val="95000"/>
            </a:schemeClr>
          </a:solidFill>
          <a:ln>
            <a:solidFill>
              <a:srgbClr val="7030A0"/>
            </a:solidFill>
          </a:ln>
        </p:spPr>
        <p:txBody>
          <a:bodyPr vert="horz" lIns="91440" tIns="45720" rIns="91440" bIns="45720" rtlCol="0" anchor="ctr">
            <a:normAutofit/>
          </a:bodyPr>
          <a:lstStyle/>
          <a:p>
            <a:pPr lvl="0" algn="ctr">
              <a:spcBef>
                <a:spcPct val="0"/>
              </a:spcBef>
            </a:pPr>
            <a:r>
              <a:rPr lang="fr-FR" dirty="0" smtClean="0">
                <a:latin typeface="Arial Narrow" pitchFamily="34" charset="0"/>
              </a:rPr>
              <a:t>2</a:t>
            </a:r>
            <a:r>
              <a:rPr lang="fr-FR" sz="4400" dirty="0" smtClean="0">
                <a:latin typeface="Arial Narrow" pitchFamily="34" charset="0"/>
              </a:rPr>
              <a:t>/4 – Le repérage</a:t>
            </a:r>
            <a:endParaRPr kumimoji="0" lang="fr-FR" sz="4400" b="0" i="0" u="none" strike="noStrike" kern="1200" cap="none" spc="0" normalizeH="0" baseline="0" noProof="0" dirty="0" smtClean="0">
              <a:ln>
                <a:noFill/>
              </a:ln>
              <a:solidFill>
                <a:schemeClr val="tx1"/>
              </a:solidFill>
              <a:effectLst/>
              <a:uLnTx/>
              <a:uFillTx/>
              <a:latin typeface="Arial Narrow" pitchFamily="34" charset="0"/>
              <a:ea typeface="+mj-ea"/>
              <a:cs typeface="+mj-cs"/>
            </a:endParaRPr>
          </a:p>
        </p:txBody>
      </p:sp>
      <p:sp>
        <p:nvSpPr>
          <p:cNvPr id="7" name="Flèche droite 6"/>
          <p:cNvSpPr/>
          <p:nvPr/>
        </p:nvSpPr>
        <p:spPr>
          <a:xfrm>
            <a:off x="539552" y="5517232"/>
            <a:ext cx="828600"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1619672" y="5157192"/>
            <a:ext cx="7165304" cy="1200329"/>
          </a:xfrm>
          <a:prstGeom prst="rect">
            <a:avLst/>
          </a:prstGeom>
          <a:noFill/>
          <a:ln>
            <a:solidFill>
              <a:schemeClr val="accent5">
                <a:lumMod val="50000"/>
              </a:schemeClr>
            </a:solidFill>
          </a:ln>
        </p:spPr>
        <p:txBody>
          <a:bodyPr wrap="square" rtlCol="0">
            <a:spAutoFit/>
          </a:bodyPr>
          <a:lstStyle/>
          <a:p>
            <a:r>
              <a:rPr lang="fr-FR" sz="2400" dirty="0" smtClean="0">
                <a:latin typeface="Arial" pitchFamily="34" charset="0"/>
                <a:cs typeface="Arial" pitchFamily="34" charset="0"/>
              </a:rPr>
              <a:t>Intensifier les partenariats avec le Centre du Service National pour un meilleur repérage des « injoignables »</a:t>
            </a:r>
            <a:endParaRPr lang="fr-FR" sz="2400" dirty="0">
              <a:latin typeface="Arial" pitchFamily="34" charset="0"/>
              <a:cs typeface="Arial" pitchFamily="34" charset="0"/>
            </a:endParaRPr>
          </a:p>
        </p:txBody>
      </p:sp>
      <p:sp>
        <p:nvSpPr>
          <p:cNvPr id="6" name="Espace réservé du numéro de diapositive 5"/>
          <p:cNvSpPr>
            <a:spLocks noGrp="1"/>
          </p:cNvSpPr>
          <p:nvPr>
            <p:ph type="sldNum" sz="quarter" idx="12"/>
          </p:nvPr>
        </p:nvSpPr>
        <p:spPr/>
        <p:txBody>
          <a:bodyPr/>
          <a:lstStyle/>
          <a:p>
            <a:fld id="{6405EA33-0D51-4B9F-AA88-E76557F6E502}" type="slidenum">
              <a:rPr lang="fr-FR" smtClean="0"/>
              <a:pPr/>
              <a:t>15</a:t>
            </a:fld>
            <a:endParaRPr lang="fr-F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1556793"/>
            <a:ext cx="8892480" cy="3384376"/>
          </a:xfrm>
        </p:spPr>
        <p:txBody>
          <a:bodyPr>
            <a:normAutofit/>
          </a:bodyPr>
          <a:lstStyle/>
          <a:p>
            <a:pPr>
              <a:buFont typeface="Wingdings" pitchFamily="2" charset="2"/>
              <a:buChar char="ü"/>
            </a:pPr>
            <a:r>
              <a:rPr lang="fr-FR" sz="3000" dirty="0" smtClean="0"/>
              <a:t>Utilisation croissante des places vacantes pour proposer des prises en charge sous statut scolaire – encore difficile dans certains territoires</a:t>
            </a:r>
          </a:p>
          <a:p>
            <a:pPr>
              <a:buFont typeface="Wingdings" pitchFamily="2" charset="2"/>
              <a:buChar char="ü"/>
            </a:pPr>
            <a:r>
              <a:rPr lang="fr-FR" sz="3000" dirty="0" smtClean="0"/>
              <a:t>Développement du service civique</a:t>
            </a:r>
          </a:p>
          <a:p>
            <a:pPr>
              <a:buFont typeface="Wingdings" pitchFamily="2" charset="2"/>
              <a:buChar char="ü"/>
            </a:pPr>
            <a:r>
              <a:rPr lang="fr-FR" sz="3000" dirty="0" smtClean="0"/>
              <a:t>Dispositif innovant en Haute-Garonne avec le Fond Social Européen</a:t>
            </a:r>
          </a:p>
          <a:p>
            <a:pPr lvl="1">
              <a:buNone/>
            </a:pPr>
            <a:endParaRPr lang="fr-FR" dirty="0" smtClean="0"/>
          </a:p>
        </p:txBody>
      </p:sp>
      <p:sp>
        <p:nvSpPr>
          <p:cNvPr id="4" name="Titre 1"/>
          <p:cNvSpPr txBox="1">
            <a:spLocks noGrp="1"/>
          </p:cNvSpPr>
          <p:nvPr>
            <p:ph type="title"/>
          </p:nvPr>
        </p:nvSpPr>
        <p:spPr>
          <a:xfrm>
            <a:off x="457200" y="274638"/>
            <a:ext cx="8229600" cy="1066130"/>
          </a:xfrm>
          <a:prstGeom prst="rect">
            <a:avLst/>
          </a:prstGeom>
          <a:solidFill>
            <a:schemeClr val="bg1">
              <a:lumMod val="95000"/>
            </a:schemeClr>
          </a:solidFill>
          <a:ln>
            <a:solidFill>
              <a:srgbClr val="7030A0"/>
            </a:solidFill>
          </a:ln>
        </p:spPr>
        <p:txBody>
          <a:bodyPr vert="horz" lIns="91440" tIns="45720" rIns="91440" bIns="45720" rtlCol="0" anchor="ctr">
            <a:normAutofit/>
          </a:bodyPr>
          <a:lstStyle/>
          <a:p>
            <a:pPr lvl="0" algn="ctr">
              <a:spcBef>
                <a:spcPct val="0"/>
              </a:spcBef>
            </a:pPr>
            <a:r>
              <a:rPr lang="fr-FR" dirty="0" smtClean="0">
                <a:latin typeface="Arial Narrow" pitchFamily="34" charset="0"/>
              </a:rPr>
              <a:t>3</a:t>
            </a:r>
            <a:r>
              <a:rPr lang="fr-FR" sz="4400" dirty="0" smtClean="0">
                <a:latin typeface="Arial Narrow" pitchFamily="34" charset="0"/>
              </a:rPr>
              <a:t>/4 – La remédiatio</a:t>
            </a:r>
            <a:r>
              <a:rPr lang="fr-FR" dirty="0" smtClean="0">
                <a:latin typeface="Arial Narrow" pitchFamily="34" charset="0"/>
              </a:rPr>
              <a:t>n</a:t>
            </a:r>
            <a:endParaRPr kumimoji="0" lang="fr-FR" sz="4400" b="0" i="0" u="none" strike="noStrike" kern="1200" cap="none" spc="0" normalizeH="0" baseline="0" noProof="0" dirty="0" smtClean="0">
              <a:ln>
                <a:noFill/>
              </a:ln>
              <a:solidFill>
                <a:schemeClr val="tx1"/>
              </a:solidFill>
              <a:effectLst/>
              <a:uLnTx/>
              <a:uFillTx/>
              <a:latin typeface="Arial Narrow" pitchFamily="34" charset="0"/>
              <a:ea typeface="+mj-ea"/>
              <a:cs typeface="+mj-cs"/>
            </a:endParaRPr>
          </a:p>
        </p:txBody>
      </p:sp>
      <p:sp>
        <p:nvSpPr>
          <p:cNvPr id="7" name="Flèche droite 6"/>
          <p:cNvSpPr/>
          <p:nvPr/>
        </p:nvSpPr>
        <p:spPr>
          <a:xfrm>
            <a:off x="611560" y="5445224"/>
            <a:ext cx="828600"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1619672" y="4725144"/>
            <a:ext cx="6768752" cy="1938992"/>
          </a:xfrm>
          <a:prstGeom prst="rect">
            <a:avLst/>
          </a:prstGeom>
          <a:noFill/>
          <a:ln>
            <a:solidFill>
              <a:schemeClr val="accent5">
                <a:lumMod val="50000"/>
              </a:schemeClr>
            </a:solidFill>
          </a:ln>
        </p:spPr>
        <p:txBody>
          <a:bodyPr wrap="square" rtlCol="0">
            <a:spAutoFit/>
          </a:bodyPr>
          <a:lstStyle/>
          <a:p>
            <a:pPr>
              <a:buFont typeface="Arial" pitchFamily="34" charset="0"/>
              <a:buChar char="•"/>
            </a:pPr>
            <a:r>
              <a:rPr lang="fr-FR" sz="2400" dirty="0" smtClean="0">
                <a:latin typeface="Arial" pitchFamily="34" charset="0"/>
                <a:cs typeface="Arial" pitchFamily="34" charset="0"/>
              </a:rPr>
              <a:t> Intensifier les partenariats avec le monde de l’entreprise, la DAFPIC, le monde associatif </a:t>
            </a:r>
          </a:p>
          <a:p>
            <a:pPr>
              <a:buFont typeface="Arial" pitchFamily="34" charset="0"/>
              <a:buChar char="•"/>
            </a:pPr>
            <a:r>
              <a:rPr lang="fr-FR" sz="2400" dirty="0" smtClean="0">
                <a:latin typeface="Arial" pitchFamily="34" charset="0"/>
                <a:cs typeface="Arial" pitchFamily="34" charset="0"/>
              </a:rPr>
              <a:t> Mobiliser l’utilisation des clauses sociales</a:t>
            </a:r>
          </a:p>
          <a:p>
            <a:pPr>
              <a:buFont typeface="Arial" pitchFamily="34" charset="0"/>
              <a:buChar char="•"/>
            </a:pPr>
            <a:r>
              <a:rPr lang="fr-FR" sz="2400" dirty="0" smtClean="0">
                <a:latin typeface="Arial" pitchFamily="34" charset="0"/>
                <a:cs typeface="Arial" pitchFamily="34" charset="0"/>
              </a:rPr>
              <a:t> Dédier des personnels à l’ingénierie des Fonds Européens </a:t>
            </a:r>
            <a:endParaRPr lang="fr-FR" sz="2400" dirty="0">
              <a:latin typeface="Arial" pitchFamily="34" charset="0"/>
              <a:cs typeface="Arial" pitchFamily="34" charset="0"/>
            </a:endParaRPr>
          </a:p>
        </p:txBody>
      </p:sp>
      <p:sp>
        <p:nvSpPr>
          <p:cNvPr id="6" name="Espace réservé du numéro de diapositive 5"/>
          <p:cNvSpPr>
            <a:spLocks noGrp="1"/>
          </p:cNvSpPr>
          <p:nvPr>
            <p:ph type="sldNum" sz="quarter" idx="12"/>
          </p:nvPr>
        </p:nvSpPr>
        <p:spPr>
          <a:xfrm>
            <a:off x="6732240" y="6309320"/>
            <a:ext cx="2133600" cy="365125"/>
          </a:xfrm>
        </p:spPr>
        <p:txBody>
          <a:bodyPr/>
          <a:lstStyle/>
          <a:p>
            <a:fld id="{6405EA33-0D51-4B9F-AA88-E76557F6E502}" type="slidenum">
              <a:rPr lang="fr-FR" smtClean="0"/>
              <a:pPr/>
              <a:t>16</a:t>
            </a:fld>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noGrp="1"/>
          </p:cNvSpPr>
          <p:nvPr>
            <p:ph type="title"/>
          </p:nvPr>
        </p:nvSpPr>
        <p:spPr>
          <a:xfrm>
            <a:off x="457200" y="274638"/>
            <a:ext cx="8229600" cy="922114"/>
          </a:xfrm>
          <a:prstGeom prst="rect">
            <a:avLst/>
          </a:prstGeom>
          <a:solidFill>
            <a:schemeClr val="bg1">
              <a:lumMod val="95000"/>
            </a:schemeClr>
          </a:solidFill>
          <a:ln>
            <a:solidFill>
              <a:srgbClr val="7030A0"/>
            </a:solidFill>
          </a:ln>
        </p:spPr>
        <p:txBody>
          <a:bodyPr vert="horz" lIns="91440" tIns="45720" rIns="91440" bIns="45720" rtlCol="0" anchor="ctr">
            <a:normAutofit fontScale="90000"/>
          </a:bodyPr>
          <a:lstStyle/>
          <a:p>
            <a:pPr lvl="0" algn="ctr">
              <a:spcBef>
                <a:spcPct val="0"/>
              </a:spcBef>
            </a:pPr>
            <a:r>
              <a:rPr lang="fr-FR" dirty="0" smtClean="0">
                <a:latin typeface="Arial Narrow" pitchFamily="34" charset="0"/>
              </a:rPr>
              <a:t>4/4 – La formation continue des personnels</a:t>
            </a:r>
            <a:endParaRPr kumimoji="0" lang="fr-FR" sz="4400" b="0" i="0" u="none" strike="noStrike" kern="1200" cap="none" spc="0" normalizeH="0" baseline="0" noProof="0" dirty="0" smtClean="0">
              <a:ln>
                <a:noFill/>
              </a:ln>
              <a:solidFill>
                <a:schemeClr val="tx1"/>
              </a:solidFill>
              <a:effectLst/>
              <a:uLnTx/>
              <a:uFillTx/>
              <a:latin typeface="Arial Narrow" pitchFamily="34" charset="0"/>
              <a:ea typeface="+mj-ea"/>
              <a:cs typeface="+mj-cs"/>
            </a:endParaRPr>
          </a:p>
        </p:txBody>
      </p:sp>
      <p:sp>
        <p:nvSpPr>
          <p:cNvPr id="7" name="ZoneTexte 6"/>
          <p:cNvSpPr txBox="1"/>
          <p:nvPr/>
        </p:nvSpPr>
        <p:spPr>
          <a:xfrm>
            <a:off x="467544" y="1484784"/>
            <a:ext cx="8676456" cy="3785652"/>
          </a:xfrm>
          <a:prstGeom prst="rect">
            <a:avLst/>
          </a:prstGeom>
          <a:noFill/>
        </p:spPr>
        <p:txBody>
          <a:bodyPr wrap="square" rtlCol="0">
            <a:spAutoFit/>
          </a:bodyPr>
          <a:lstStyle/>
          <a:p>
            <a:pPr lvl="0">
              <a:buFont typeface="Wingdings" pitchFamily="2" charset="2"/>
              <a:buChar char="ü"/>
            </a:pPr>
            <a:r>
              <a:rPr lang="fr-FR" sz="2200" dirty="0" smtClean="0">
                <a:solidFill>
                  <a:srgbClr val="292929"/>
                </a:solidFill>
                <a:latin typeface="Arial" pitchFamily="34" charset="0"/>
                <a:ea typeface="Lucida Sans Unicode" pitchFamily="34" charset="0"/>
                <a:cs typeface="Arial" pitchFamily="34" charset="0"/>
              </a:rPr>
              <a:t> Formations d’Initiative Locale</a:t>
            </a:r>
          </a:p>
          <a:p>
            <a:pPr lvl="1">
              <a:buFont typeface="Wingdings" pitchFamily="2" charset="2"/>
              <a:buChar char="§"/>
            </a:pPr>
            <a:r>
              <a:rPr lang="fr-FR" sz="2200" dirty="0" smtClean="0">
                <a:solidFill>
                  <a:srgbClr val="292929"/>
                </a:solidFill>
                <a:latin typeface="Arial" pitchFamily="34" charset="0"/>
                <a:ea typeface="Lucida Sans Unicode" pitchFamily="34" charset="0"/>
                <a:cs typeface="Arial" pitchFamily="34" charset="0"/>
              </a:rPr>
              <a:t> 28 demandes, 20 assurées (12 collèges, 5 Lycées, 3 formations de bassin)</a:t>
            </a:r>
          </a:p>
          <a:p>
            <a:pPr lvl="1">
              <a:buFont typeface="Wingdings" pitchFamily="2" charset="2"/>
              <a:buChar char="§"/>
            </a:pPr>
            <a:r>
              <a:rPr lang="fr-FR" sz="2200" dirty="0" smtClean="0">
                <a:solidFill>
                  <a:srgbClr val="292929"/>
                </a:solidFill>
                <a:latin typeface="Arial" pitchFamily="34" charset="0"/>
                <a:ea typeface="Lucida Sans Unicode" pitchFamily="34" charset="0"/>
                <a:cs typeface="Arial" pitchFamily="34" charset="0"/>
              </a:rPr>
              <a:t> Groupe de formateurs de 30 personnes</a:t>
            </a:r>
            <a:endParaRPr lang="fr-FR" sz="2200" dirty="0" smtClean="0">
              <a:solidFill>
                <a:srgbClr val="292929"/>
              </a:solidFill>
              <a:latin typeface="Arial" pitchFamily="34" charset="0"/>
              <a:cs typeface="Arial" pitchFamily="34" charset="0"/>
            </a:endParaRPr>
          </a:p>
          <a:p>
            <a:pPr>
              <a:spcBef>
                <a:spcPts val="1200"/>
              </a:spcBef>
              <a:buFont typeface="Wingdings" pitchFamily="2" charset="2"/>
              <a:buChar char="ü"/>
            </a:pPr>
            <a:r>
              <a:rPr lang="fr-FR" sz="2200" b="1" dirty="0" smtClean="0">
                <a:solidFill>
                  <a:srgbClr val="292929"/>
                </a:solidFill>
                <a:latin typeface="Arial" pitchFamily="34" charset="0"/>
                <a:cs typeface="Arial" pitchFamily="34" charset="0"/>
              </a:rPr>
              <a:t> </a:t>
            </a:r>
            <a:r>
              <a:rPr lang="fr-FR" sz="2200" dirty="0" smtClean="0">
                <a:solidFill>
                  <a:srgbClr val="292929"/>
                </a:solidFill>
                <a:latin typeface="Arial" pitchFamily="34" charset="0"/>
                <a:cs typeface="Arial" pitchFamily="34" charset="0"/>
              </a:rPr>
              <a:t>Groupe Technique de Formation Décrochage depuis 2014-2015</a:t>
            </a:r>
          </a:p>
          <a:p>
            <a:pPr>
              <a:spcBef>
                <a:spcPts val="1200"/>
              </a:spcBef>
              <a:buFont typeface="Wingdings" pitchFamily="2" charset="2"/>
              <a:buChar char="ü"/>
            </a:pPr>
            <a:r>
              <a:rPr lang="fr-FR" sz="2200" dirty="0" smtClean="0">
                <a:solidFill>
                  <a:srgbClr val="292929"/>
                </a:solidFill>
                <a:latin typeface="Arial" pitchFamily="34" charset="0"/>
                <a:cs typeface="Arial" pitchFamily="34" charset="0"/>
              </a:rPr>
              <a:t> Colloque sur le raccrochage au sein de l’Éducation nationale et mise en relation d’acteurs</a:t>
            </a:r>
          </a:p>
          <a:p>
            <a:pPr lvl="0">
              <a:buFont typeface="Arial" pitchFamily="34" charset="0"/>
              <a:buNone/>
            </a:pPr>
            <a:endParaRPr lang="fr-FR" sz="2200" dirty="0" smtClean="0">
              <a:solidFill>
                <a:srgbClr val="292929"/>
              </a:solidFill>
              <a:latin typeface="Arial" pitchFamily="34" charset="0"/>
              <a:ea typeface="Lucida Sans Unicode" pitchFamily="34" charset="0"/>
              <a:cs typeface="Arial" pitchFamily="34" charset="0"/>
            </a:endParaRPr>
          </a:p>
          <a:p>
            <a:pPr lvl="0">
              <a:buFont typeface="Arial" pitchFamily="34" charset="0"/>
              <a:buChar char="•"/>
            </a:pPr>
            <a:endParaRPr lang="fr-FR" sz="2200" dirty="0" smtClean="0">
              <a:solidFill>
                <a:srgbClr val="292929"/>
              </a:solidFill>
              <a:latin typeface="Arial" pitchFamily="34" charset="0"/>
              <a:ea typeface="Lucida Sans Unicode" pitchFamily="34" charset="0"/>
              <a:cs typeface="Arial" pitchFamily="34" charset="0"/>
            </a:endParaRPr>
          </a:p>
          <a:p>
            <a:endParaRPr lang="fr-FR" sz="2200" dirty="0">
              <a:latin typeface="Arial" pitchFamily="34" charset="0"/>
              <a:cs typeface="Arial" pitchFamily="34" charset="0"/>
            </a:endParaRPr>
          </a:p>
        </p:txBody>
      </p:sp>
      <p:sp>
        <p:nvSpPr>
          <p:cNvPr id="8" name="Flèche droite 7"/>
          <p:cNvSpPr/>
          <p:nvPr/>
        </p:nvSpPr>
        <p:spPr>
          <a:xfrm>
            <a:off x="611560" y="5085184"/>
            <a:ext cx="792088"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p:cNvSpPr txBox="1"/>
          <p:nvPr/>
        </p:nvSpPr>
        <p:spPr>
          <a:xfrm>
            <a:off x="1619672" y="4293096"/>
            <a:ext cx="6480720" cy="2308324"/>
          </a:xfrm>
          <a:prstGeom prst="rect">
            <a:avLst/>
          </a:prstGeom>
          <a:noFill/>
          <a:ln>
            <a:solidFill>
              <a:schemeClr val="accent5">
                <a:lumMod val="50000"/>
              </a:schemeClr>
            </a:solidFill>
          </a:ln>
        </p:spPr>
        <p:txBody>
          <a:bodyPr wrap="square" rtlCol="0">
            <a:spAutoFit/>
          </a:bodyPr>
          <a:lstStyle/>
          <a:p>
            <a:pPr>
              <a:buFont typeface="Arial" pitchFamily="34" charset="0"/>
              <a:buChar char="•"/>
            </a:pPr>
            <a:r>
              <a:rPr lang="fr-FR" sz="2400" dirty="0" smtClean="0">
                <a:latin typeface="Arial" pitchFamily="34" charset="0"/>
                <a:cs typeface="Arial" pitchFamily="34" charset="0"/>
              </a:rPr>
              <a:t> Vivier académique de formateurs à développer, notamment du 1</a:t>
            </a:r>
            <a:r>
              <a:rPr lang="fr-FR" sz="2400" baseline="30000" dirty="0" smtClean="0">
                <a:latin typeface="Arial" pitchFamily="34" charset="0"/>
                <a:cs typeface="Arial" pitchFamily="34" charset="0"/>
              </a:rPr>
              <a:t>er</a:t>
            </a:r>
            <a:r>
              <a:rPr lang="fr-FR" sz="2400" dirty="0" smtClean="0">
                <a:latin typeface="Arial" pitchFamily="34" charset="0"/>
                <a:cs typeface="Arial" pitchFamily="34" charset="0"/>
              </a:rPr>
              <a:t> degré</a:t>
            </a:r>
          </a:p>
          <a:p>
            <a:pPr>
              <a:buFont typeface="Arial" pitchFamily="34" charset="0"/>
              <a:buChar char="•"/>
              <a:defRPr/>
            </a:pPr>
            <a:r>
              <a:rPr lang="fr-FR" sz="2400" dirty="0" smtClean="0">
                <a:latin typeface="Arial" pitchFamily="34" charset="0"/>
                <a:cs typeface="Arial" pitchFamily="34" charset="0"/>
              </a:rPr>
              <a:t> FIL prévention en direction des CPE à développer</a:t>
            </a:r>
          </a:p>
          <a:p>
            <a:pPr>
              <a:buFont typeface="Arial" pitchFamily="34" charset="0"/>
              <a:buChar char="•"/>
              <a:defRPr/>
            </a:pPr>
            <a:r>
              <a:rPr lang="fr-FR" sz="2400" dirty="0" smtClean="0">
                <a:latin typeface="Arial" pitchFamily="34" charset="0"/>
                <a:cs typeface="Arial" pitchFamily="34" charset="0"/>
              </a:rPr>
              <a:t> Lien avec la MLDS pour assurer le suivi des équipes après une FIL</a:t>
            </a:r>
            <a:endParaRPr lang="fr-FR" sz="2800" dirty="0" smtClean="0">
              <a:latin typeface="Arial" pitchFamily="34" charset="0"/>
              <a:cs typeface="Arial" pitchFamily="34" charset="0"/>
            </a:endParaRPr>
          </a:p>
        </p:txBody>
      </p:sp>
      <p:sp>
        <p:nvSpPr>
          <p:cNvPr id="10" name="Espace réservé du numéro de diapositive 9"/>
          <p:cNvSpPr>
            <a:spLocks noGrp="1"/>
          </p:cNvSpPr>
          <p:nvPr>
            <p:ph type="sldNum" sz="quarter" idx="12"/>
          </p:nvPr>
        </p:nvSpPr>
        <p:spPr/>
        <p:txBody>
          <a:bodyPr/>
          <a:lstStyle/>
          <a:p>
            <a:fld id="{6405EA33-0D51-4B9F-AA88-E76557F6E502}" type="slidenum">
              <a:rPr lang="fr-FR" smtClean="0"/>
              <a:pPr/>
              <a:t>17</a:t>
            </a:fld>
            <a:endParaRPr lang="fr-F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6405EA33-0D51-4B9F-AA88-E76557F6E502}" type="slidenum">
              <a:rPr lang="fr-FR" smtClean="0"/>
              <a:pPr/>
              <a:t>18</a:t>
            </a:fld>
            <a:endParaRPr lang="fr-FR"/>
          </a:p>
        </p:txBody>
      </p:sp>
      <p:sp>
        <p:nvSpPr>
          <p:cNvPr id="5" name="Espace réservé du contenu 2"/>
          <p:cNvSpPr>
            <a:spLocks noGrp="1"/>
          </p:cNvSpPr>
          <p:nvPr>
            <p:ph idx="1"/>
          </p:nvPr>
        </p:nvSpPr>
        <p:spPr>
          <a:xfrm>
            <a:off x="467544" y="692696"/>
            <a:ext cx="8291264" cy="5472608"/>
          </a:xfrm>
          <a:solidFill>
            <a:schemeClr val="bg1">
              <a:lumMod val="95000"/>
            </a:schemeClr>
          </a:solidFill>
          <a:ln>
            <a:solidFill>
              <a:schemeClr val="accent4">
                <a:lumMod val="75000"/>
              </a:schemeClr>
            </a:solidFill>
          </a:ln>
        </p:spPr>
        <p:txBody>
          <a:bodyPr anchor="ctr">
            <a:normAutofit/>
          </a:bodyPr>
          <a:lstStyle/>
          <a:p>
            <a:pPr algn="ctr">
              <a:buNone/>
            </a:pPr>
            <a:r>
              <a:rPr lang="fr-FR" sz="6200" dirty="0" smtClean="0">
                <a:latin typeface="Arial Narrow" pitchFamily="34" charset="0"/>
              </a:rPr>
              <a:t>Échanges</a:t>
            </a:r>
          </a:p>
          <a:p>
            <a:pPr algn="ctr">
              <a:buNone/>
            </a:pPr>
            <a:r>
              <a:rPr lang="fr-FR" sz="6200" dirty="0" smtClean="0">
                <a:latin typeface="Arial Narrow" pitchFamily="34" charset="0"/>
              </a:rPr>
              <a:t>Réflexions</a:t>
            </a:r>
          </a:p>
          <a:p>
            <a:pPr algn="ctr">
              <a:buNone/>
            </a:pPr>
            <a:r>
              <a:rPr lang="fr-FR" sz="6200" dirty="0" smtClean="0">
                <a:latin typeface="Arial Narrow" pitchFamily="34" charset="0"/>
              </a:rPr>
              <a:t>Propositions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6405EA33-0D51-4B9F-AA88-E76557F6E502}" type="slidenum">
              <a:rPr lang="fr-FR" smtClean="0"/>
              <a:pPr/>
              <a:t>19</a:t>
            </a:fld>
            <a:endParaRPr lang="fr-FR"/>
          </a:p>
        </p:txBody>
      </p:sp>
      <p:sp>
        <p:nvSpPr>
          <p:cNvPr id="5" name="Espace réservé du contenu 2"/>
          <p:cNvSpPr>
            <a:spLocks noGrp="1"/>
          </p:cNvSpPr>
          <p:nvPr>
            <p:ph idx="1"/>
          </p:nvPr>
        </p:nvSpPr>
        <p:spPr>
          <a:xfrm>
            <a:off x="467544" y="692696"/>
            <a:ext cx="8291264" cy="5472608"/>
          </a:xfrm>
          <a:solidFill>
            <a:schemeClr val="bg1">
              <a:lumMod val="95000"/>
            </a:schemeClr>
          </a:solidFill>
          <a:ln>
            <a:solidFill>
              <a:schemeClr val="accent4">
                <a:lumMod val="75000"/>
              </a:schemeClr>
            </a:solidFill>
          </a:ln>
        </p:spPr>
        <p:txBody>
          <a:bodyPr anchor="ctr">
            <a:normAutofit/>
          </a:bodyPr>
          <a:lstStyle/>
          <a:p>
            <a:pPr algn="ctr">
              <a:buNone/>
            </a:pPr>
            <a:r>
              <a:rPr lang="fr-FR" sz="6200" dirty="0" smtClean="0">
                <a:latin typeface="Arial Narrow" pitchFamily="34" charset="0"/>
              </a:rPr>
              <a:t>FIN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76672"/>
            <a:ext cx="8229600" cy="778098"/>
          </a:xfrm>
          <a:solidFill>
            <a:schemeClr val="bg1">
              <a:lumMod val="95000"/>
            </a:schemeClr>
          </a:solidFill>
          <a:ln>
            <a:solidFill>
              <a:schemeClr val="accent5">
                <a:lumMod val="75000"/>
              </a:schemeClr>
            </a:solidFill>
          </a:ln>
        </p:spPr>
        <p:txBody>
          <a:bodyPr>
            <a:normAutofit/>
          </a:bodyPr>
          <a:lstStyle/>
          <a:p>
            <a:r>
              <a:rPr lang="fr-FR" sz="4000" dirty="0" smtClean="0">
                <a:latin typeface="Arial" pitchFamily="34" charset="0"/>
                <a:cs typeface="Arial" pitchFamily="34" charset="0"/>
              </a:rPr>
              <a:t>Plan de réunion</a:t>
            </a:r>
            <a:endParaRPr lang="fr-FR" sz="4000" dirty="0">
              <a:latin typeface="Arial" pitchFamily="34" charset="0"/>
              <a:cs typeface="Arial" pitchFamily="34" charset="0"/>
            </a:endParaRPr>
          </a:p>
        </p:txBody>
      </p:sp>
      <p:sp>
        <p:nvSpPr>
          <p:cNvPr id="3" name="Espace réservé du contenu 2"/>
          <p:cNvSpPr>
            <a:spLocks noGrp="1"/>
          </p:cNvSpPr>
          <p:nvPr>
            <p:ph idx="1"/>
          </p:nvPr>
        </p:nvSpPr>
        <p:spPr/>
        <p:txBody>
          <a:bodyPr/>
          <a:lstStyle/>
          <a:p>
            <a:pPr>
              <a:buFont typeface="Wingdings" pitchFamily="2" charset="2"/>
              <a:buChar char="ü"/>
            </a:pPr>
            <a:r>
              <a:rPr lang="fr-FR" dirty="0" smtClean="0">
                <a:latin typeface="Arial" pitchFamily="34" charset="0"/>
                <a:cs typeface="Arial" pitchFamily="34" charset="0"/>
              </a:rPr>
              <a:t>Plan national de lutte contre le décrochage</a:t>
            </a:r>
          </a:p>
          <a:p>
            <a:pPr>
              <a:buFont typeface="Wingdings" pitchFamily="2" charset="2"/>
              <a:buChar char="ü"/>
            </a:pPr>
            <a:r>
              <a:rPr lang="fr-FR" dirty="0" smtClean="0">
                <a:latin typeface="Arial" pitchFamily="34" charset="0"/>
                <a:cs typeface="Arial" pitchFamily="34" charset="0"/>
              </a:rPr>
              <a:t>Stratégie académique</a:t>
            </a:r>
          </a:p>
          <a:p>
            <a:pPr>
              <a:buFont typeface="Wingdings" pitchFamily="2" charset="2"/>
              <a:buChar char="ü"/>
            </a:pPr>
            <a:r>
              <a:rPr lang="fr-FR" dirty="0" smtClean="0">
                <a:latin typeface="Arial" pitchFamily="34" charset="0"/>
                <a:cs typeface="Arial" pitchFamily="34" charset="0"/>
              </a:rPr>
              <a:t>Bilan académique et perspectives pour </a:t>
            </a:r>
            <a:r>
              <a:rPr lang="fr-FR" smtClean="0">
                <a:latin typeface="Arial" pitchFamily="34" charset="0"/>
                <a:cs typeface="Arial" pitchFamily="34" charset="0"/>
              </a:rPr>
              <a:t>l’année 2016-2017</a:t>
            </a:r>
            <a:endParaRPr lang="fr-FR" dirty="0" smtClean="0">
              <a:latin typeface="Arial" pitchFamily="34" charset="0"/>
              <a:cs typeface="Arial" pitchFamily="34" charset="0"/>
            </a:endParaRPr>
          </a:p>
          <a:p>
            <a:pPr>
              <a:buFont typeface="Wingdings" pitchFamily="2" charset="2"/>
              <a:buChar char="ü"/>
            </a:pPr>
            <a:endParaRPr lang="fr-FR" dirty="0">
              <a:latin typeface="Arial" pitchFamily="34" charset="0"/>
              <a:cs typeface="Arial" pitchFamily="34" charset="0"/>
            </a:endParaRPr>
          </a:p>
        </p:txBody>
      </p:sp>
      <p:sp>
        <p:nvSpPr>
          <p:cNvPr id="4" name="Espace réservé du numéro de diapositive 3"/>
          <p:cNvSpPr>
            <a:spLocks noGrp="1"/>
          </p:cNvSpPr>
          <p:nvPr>
            <p:ph type="sldNum" sz="quarter" idx="12"/>
          </p:nvPr>
        </p:nvSpPr>
        <p:spPr/>
        <p:txBody>
          <a:bodyPr/>
          <a:lstStyle/>
          <a:p>
            <a:fld id="{6405EA33-0D51-4B9F-AA88-E76557F6E502}" type="slidenum">
              <a:rPr lang="fr-FR" smtClean="0"/>
              <a:pPr/>
              <a:t>2</a:t>
            </a:fld>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043608" y="1772816"/>
            <a:ext cx="7272808" cy="707886"/>
          </a:xfrm>
          <a:prstGeom prst="rect">
            <a:avLst/>
          </a:prstGeom>
          <a:noFill/>
          <a:ln>
            <a:solidFill>
              <a:schemeClr val="accent5">
                <a:lumMod val="60000"/>
                <a:lumOff val="40000"/>
              </a:schemeClr>
            </a:solidFill>
          </a:ln>
        </p:spPr>
        <p:txBody>
          <a:bodyPr wrap="square" rtlCol="0">
            <a:spAutoFit/>
          </a:bodyPr>
          <a:lstStyle/>
          <a:p>
            <a:r>
              <a:rPr lang="fr-FR" sz="4000" dirty="0" smtClean="0">
                <a:latin typeface="Arial" pitchFamily="34" charset="0"/>
                <a:cs typeface="Arial" pitchFamily="34" charset="0"/>
              </a:rPr>
              <a:t>Politique éducative nationale</a:t>
            </a:r>
            <a:endParaRPr lang="fr-FR" sz="4000" dirty="0">
              <a:latin typeface="Arial" pitchFamily="34" charset="0"/>
              <a:cs typeface="Arial" pitchFamily="34" charset="0"/>
            </a:endParaRPr>
          </a:p>
        </p:txBody>
      </p:sp>
      <p:sp>
        <p:nvSpPr>
          <p:cNvPr id="5" name="ZoneTexte 4"/>
          <p:cNvSpPr txBox="1"/>
          <p:nvPr/>
        </p:nvSpPr>
        <p:spPr>
          <a:xfrm>
            <a:off x="2411760" y="3501008"/>
            <a:ext cx="4485070" cy="1200329"/>
          </a:xfrm>
          <a:prstGeom prst="rect">
            <a:avLst/>
          </a:prstGeom>
          <a:noFill/>
          <a:ln>
            <a:solidFill>
              <a:schemeClr val="accent5">
                <a:lumMod val="60000"/>
                <a:lumOff val="40000"/>
              </a:schemeClr>
            </a:solidFill>
          </a:ln>
        </p:spPr>
        <p:txBody>
          <a:bodyPr wrap="square" rtlCol="0">
            <a:spAutoFit/>
          </a:bodyPr>
          <a:lstStyle/>
          <a:p>
            <a:pPr algn="ctr"/>
            <a:r>
              <a:rPr lang="fr-FR" sz="3600" dirty="0" smtClean="0">
                <a:latin typeface="Arial" pitchFamily="34" charset="0"/>
                <a:cs typeface="Arial" pitchFamily="34" charset="0"/>
              </a:rPr>
              <a:t>Pilotage et projet académique</a:t>
            </a:r>
            <a:endParaRPr lang="fr-FR" sz="3600" dirty="0">
              <a:latin typeface="Arial" pitchFamily="34" charset="0"/>
              <a:cs typeface="Arial" pitchFamily="34" charset="0"/>
            </a:endParaRPr>
          </a:p>
        </p:txBody>
      </p:sp>
      <p:sp>
        <p:nvSpPr>
          <p:cNvPr id="7" name="ZoneTexte 6"/>
          <p:cNvSpPr txBox="1"/>
          <p:nvPr/>
        </p:nvSpPr>
        <p:spPr>
          <a:xfrm>
            <a:off x="2843808" y="5589240"/>
            <a:ext cx="3456384" cy="523220"/>
          </a:xfrm>
          <a:prstGeom prst="rect">
            <a:avLst/>
          </a:prstGeom>
          <a:noFill/>
          <a:ln>
            <a:solidFill>
              <a:schemeClr val="accent5">
                <a:lumMod val="60000"/>
                <a:lumOff val="40000"/>
              </a:schemeClr>
            </a:solidFill>
          </a:ln>
        </p:spPr>
        <p:txBody>
          <a:bodyPr wrap="square" rtlCol="0">
            <a:spAutoFit/>
          </a:bodyPr>
          <a:lstStyle/>
          <a:p>
            <a:r>
              <a:rPr lang="fr-FR" sz="2800" dirty="0" smtClean="0">
                <a:latin typeface="Arial" pitchFamily="34" charset="0"/>
                <a:cs typeface="Arial" pitchFamily="34" charset="0"/>
              </a:rPr>
              <a:t>Groupe opérationnel</a:t>
            </a:r>
            <a:endParaRPr lang="fr-FR" sz="2800" dirty="0">
              <a:latin typeface="Arial" pitchFamily="34" charset="0"/>
              <a:cs typeface="Arial" pitchFamily="34" charset="0"/>
            </a:endParaRPr>
          </a:p>
        </p:txBody>
      </p:sp>
      <p:sp>
        <p:nvSpPr>
          <p:cNvPr id="8" name="Flèche vers le bas 7"/>
          <p:cNvSpPr/>
          <p:nvPr/>
        </p:nvSpPr>
        <p:spPr>
          <a:xfrm>
            <a:off x="4283968" y="2780928"/>
            <a:ext cx="288032" cy="432048"/>
          </a:xfrm>
          <a:prstGeom prst="downArrow">
            <a:avLst/>
          </a:prstGeom>
          <a:ln w="19050"/>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
        <p:nvSpPr>
          <p:cNvPr id="9" name="Flèche vers le bas 8"/>
          <p:cNvSpPr/>
          <p:nvPr/>
        </p:nvSpPr>
        <p:spPr>
          <a:xfrm>
            <a:off x="4283968" y="5013176"/>
            <a:ext cx="288032" cy="432048"/>
          </a:xfrm>
          <a:prstGeom prst="downArrow">
            <a:avLst/>
          </a:prstGeom>
          <a:ln w="19050"/>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
        <p:nvSpPr>
          <p:cNvPr id="12" name="Titre 1"/>
          <p:cNvSpPr txBox="1">
            <a:spLocks/>
          </p:cNvSpPr>
          <p:nvPr/>
        </p:nvSpPr>
        <p:spPr>
          <a:xfrm>
            <a:off x="467544" y="260648"/>
            <a:ext cx="8229600" cy="792088"/>
          </a:xfrm>
          <a:prstGeom prst="rect">
            <a:avLst/>
          </a:prstGeom>
          <a:solidFill>
            <a:schemeClr val="bg1">
              <a:lumMod val="95000"/>
            </a:schemeClr>
          </a:solidFill>
          <a:ln>
            <a:solidFill>
              <a:srgbClr val="7030A0"/>
            </a:solidFill>
          </a:ln>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0" i="0" u="none" strike="noStrike" kern="1200" cap="none" spc="0" normalizeH="0" baseline="0" noProof="0" smtClean="0">
                <a:ln>
                  <a:noFill/>
                </a:ln>
                <a:solidFill>
                  <a:schemeClr val="tx1"/>
                </a:solidFill>
                <a:effectLst/>
                <a:uLnTx/>
                <a:uFillTx/>
                <a:latin typeface="Arial Narrow" pitchFamily="34" charset="0"/>
                <a:ea typeface="+mj-ea"/>
                <a:cs typeface="+mj-cs"/>
              </a:rPr>
              <a:t>Plan national « Vaincre le décrochage »</a:t>
            </a:r>
            <a:endParaRPr kumimoji="0" lang="fr-FR" sz="4400" b="0" i="0" u="none" strike="noStrike" kern="1200" cap="none" spc="0" normalizeH="0" baseline="0" noProof="0" dirty="0">
              <a:ln>
                <a:noFill/>
              </a:ln>
              <a:solidFill>
                <a:schemeClr val="tx1"/>
              </a:solidFill>
              <a:effectLst/>
              <a:uLnTx/>
              <a:uFillTx/>
              <a:latin typeface="Arial Narrow" pitchFamily="34" charset="0"/>
              <a:ea typeface="+mj-ea"/>
              <a:cs typeface="+mj-cs"/>
            </a:endParaRPr>
          </a:p>
        </p:txBody>
      </p:sp>
      <p:sp>
        <p:nvSpPr>
          <p:cNvPr id="11" name="Espace réservé du numéro de diapositive 10"/>
          <p:cNvSpPr>
            <a:spLocks noGrp="1"/>
          </p:cNvSpPr>
          <p:nvPr>
            <p:ph type="sldNum" sz="quarter" idx="12"/>
          </p:nvPr>
        </p:nvSpPr>
        <p:spPr/>
        <p:txBody>
          <a:bodyPr/>
          <a:lstStyle/>
          <a:p>
            <a:fld id="{6405EA33-0D51-4B9F-AA88-E76557F6E502}" type="slidenum">
              <a:rPr lang="fr-FR" smtClean="0"/>
              <a:pPr/>
              <a:t>3</a:t>
            </a:fld>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4" descr="2076D7B0"/>
          <p:cNvPicPr>
            <a:picLocks noGrp="1" noChangeAspect="1" noChangeArrowheads="1"/>
          </p:cNvPicPr>
          <p:nvPr>
            <p:ph type="body" idx="1"/>
          </p:nvPr>
        </p:nvPicPr>
        <p:blipFill>
          <a:blip r:embed="rId2" cstate="print"/>
          <a:srcRect l="7443" t="2919" r="3229" b="4164"/>
          <a:stretch>
            <a:fillRect/>
          </a:stretch>
        </p:blipFill>
        <p:spPr>
          <a:xfrm>
            <a:off x="0" y="1124744"/>
            <a:ext cx="9144000" cy="6469063"/>
          </a:xfrm>
          <a:noFill/>
        </p:spPr>
      </p:pic>
      <p:sp>
        <p:nvSpPr>
          <p:cNvPr id="3" name="Rectangle 2"/>
          <p:cNvSpPr/>
          <p:nvPr/>
        </p:nvSpPr>
        <p:spPr>
          <a:xfrm>
            <a:off x="395536" y="6858000"/>
            <a:ext cx="5760640" cy="6754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Titre 1"/>
          <p:cNvSpPr>
            <a:spLocks noGrp="1"/>
          </p:cNvSpPr>
          <p:nvPr>
            <p:ph type="title"/>
          </p:nvPr>
        </p:nvSpPr>
        <p:spPr>
          <a:xfrm>
            <a:off x="467544" y="260648"/>
            <a:ext cx="8229600" cy="792088"/>
          </a:xfrm>
          <a:solidFill>
            <a:schemeClr val="bg1">
              <a:lumMod val="95000"/>
            </a:schemeClr>
          </a:solidFill>
          <a:ln>
            <a:solidFill>
              <a:srgbClr val="7030A0"/>
            </a:solidFill>
          </a:ln>
        </p:spPr>
        <p:txBody>
          <a:bodyPr>
            <a:normAutofit fontScale="90000"/>
          </a:bodyPr>
          <a:lstStyle/>
          <a:p>
            <a:r>
              <a:rPr lang="fr-FR" dirty="0" smtClean="0">
                <a:latin typeface="Arial Narrow" pitchFamily="34" charset="0"/>
              </a:rPr>
              <a:t>Plan national « Vaincre le décrochage »</a:t>
            </a:r>
            <a:endParaRPr lang="fr-FR" dirty="0">
              <a:latin typeface="Arial Narrow" pitchFamily="34" charset="0"/>
            </a:endParaRPr>
          </a:p>
        </p:txBody>
      </p:sp>
      <p:sp>
        <p:nvSpPr>
          <p:cNvPr id="5" name="Espace réservé du numéro de diapositive 4"/>
          <p:cNvSpPr>
            <a:spLocks noGrp="1"/>
          </p:cNvSpPr>
          <p:nvPr>
            <p:ph type="sldNum" sz="quarter" idx="12"/>
          </p:nvPr>
        </p:nvSpPr>
        <p:spPr/>
        <p:txBody>
          <a:bodyPr/>
          <a:lstStyle/>
          <a:p>
            <a:fld id="{6405EA33-0D51-4B9F-AA88-E76557F6E502}" type="slidenum">
              <a:rPr lang="fr-FR" smtClean="0"/>
              <a:pPr/>
              <a:t>4</a:t>
            </a:fld>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404664"/>
            <a:ext cx="8229600" cy="778098"/>
          </a:xfrm>
          <a:solidFill>
            <a:schemeClr val="bg1">
              <a:lumMod val="95000"/>
            </a:schemeClr>
          </a:solidFill>
          <a:ln>
            <a:solidFill>
              <a:schemeClr val="accent5">
                <a:lumMod val="75000"/>
              </a:schemeClr>
            </a:solidFill>
          </a:ln>
        </p:spPr>
        <p:txBody>
          <a:bodyPr>
            <a:normAutofit fontScale="90000"/>
          </a:bodyPr>
          <a:lstStyle/>
          <a:p>
            <a:r>
              <a:rPr lang="fr-FR" dirty="0" smtClean="0">
                <a:latin typeface="Arial" pitchFamily="34" charset="0"/>
                <a:cs typeface="Arial" pitchFamily="34" charset="0"/>
              </a:rPr>
              <a:t>Plan de lutte contre le décrochage</a:t>
            </a:r>
            <a:endParaRPr lang="fr-FR" dirty="0">
              <a:latin typeface="Arial" pitchFamily="34" charset="0"/>
              <a:cs typeface="Arial" pitchFamily="34" charset="0"/>
            </a:endParaRPr>
          </a:p>
        </p:txBody>
      </p:sp>
      <p:sp>
        <p:nvSpPr>
          <p:cNvPr id="4" name="ZoneTexte 3"/>
          <p:cNvSpPr txBox="1"/>
          <p:nvPr/>
        </p:nvSpPr>
        <p:spPr>
          <a:xfrm>
            <a:off x="683568" y="2060848"/>
            <a:ext cx="3528392" cy="707886"/>
          </a:xfrm>
          <a:prstGeom prst="rect">
            <a:avLst/>
          </a:prstGeom>
          <a:noFill/>
        </p:spPr>
        <p:txBody>
          <a:bodyPr wrap="square" rtlCol="0">
            <a:spAutoFit/>
          </a:bodyPr>
          <a:lstStyle/>
          <a:p>
            <a:r>
              <a:rPr lang="fr-FR" sz="2000" dirty="0" smtClean="0">
                <a:latin typeface="Arial Narrow" pitchFamily="34" charset="0"/>
                <a:cs typeface="Arial" pitchFamily="34" charset="0"/>
              </a:rPr>
              <a:t>Priorité à la </a:t>
            </a:r>
            <a:r>
              <a:rPr lang="fr-FR" sz="2000" b="1" dirty="0" smtClean="0">
                <a:solidFill>
                  <a:schemeClr val="accent5">
                    <a:lumMod val="75000"/>
                  </a:schemeClr>
                </a:solidFill>
                <a:latin typeface="Arial Narrow" pitchFamily="34" charset="0"/>
                <a:cs typeface="Arial" pitchFamily="34" charset="0"/>
              </a:rPr>
              <a:t>prévention</a:t>
            </a:r>
            <a:r>
              <a:rPr lang="fr-FR" sz="2000" dirty="0" smtClean="0">
                <a:latin typeface="Arial Narrow" pitchFamily="34" charset="0"/>
                <a:cs typeface="Arial" pitchFamily="34" charset="0"/>
              </a:rPr>
              <a:t>, dès le premier degré</a:t>
            </a:r>
            <a:endParaRPr lang="fr-FR" sz="2000" dirty="0">
              <a:latin typeface="Arial Narrow" pitchFamily="34" charset="0"/>
              <a:cs typeface="Arial" pitchFamily="34" charset="0"/>
            </a:endParaRPr>
          </a:p>
        </p:txBody>
      </p:sp>
      <p:sp>
        <p:nvSpPr>
          <p:cNvPr id="6" name="ZoneTexte 5"/>
          <p:cNvSpPr txBox="1"/>
          <p:nvPr/>
        </p:nvSpPr>
        <p:spPr>
          <a:xfrm>
            <a:off x="683568" y="4365104"/>
            <a:ext cx="3600400" cy="1015663"/>
          </a:xfrm>
          <a:prstGeom prst="rect">
            <a:avLst/>
          </a:prstGeom>
          <a:noFill/>
        </p:spPr>
        <p:txBody>
          <a:bodyPr wrap="square" rtlCol="0">
            <a:spAutoFit/>
          </a:bodyPr>
          <a:lstStyle/>
          <a:p>
            <a:r>
              <a:rPr lang="fr-FR" sz="2000" b="1" dirty="0" smtClean="0">
                <a:solidFill>
                  <a:schemeClr val="accent5">
                    <a:lumMod val="75000"/>
                  </a:schemeClr>
                </a:solidFill>
                <a:latin typeface="Arial Narrow" pitchFamily="34" charset="0"/>
                <a:cs typeface="Arial" pitchFamily="34" charset="0"/>
              </a:rPr>
              <a:t>Repérage</a:t>
            </a:r>
            <a:r>
              <a:rPr lang="fr-FR" sz="2000" dirty="0" smtClean="0">
                <a:latin typeface="Arial Narrow" pitchFamily="34" charset="0"/>
                <a:cs typeface="Arial" pitchFamily="34" charset="0"/>
              </a:rPr>
              <a:t> organisé des jeunes de plus de 16 ans sortant sans qualification</a:t>
            </a:r>
          </a:p>
        </p:txBody>
      </p:sp>
      <p:sp>
        <p:nvSpPr>
          <p:cNvPr id="7" name="ZoneTexte 6"/>
          <p:cNvSpPr txBox="1"/>
          <p:nvPr/>
        </p:nvSpPr>
        <p:spPr>
          <a:xfrm>
            <a:off x="683568" y="5661248"/>
            <a:ext cx="3600400" cy="1015663"/>
          </a:xfrm>
          <a:prstGeom prst="rect">
            <a:avLst/>
          </a:prstGeom>
          <a:noFill/>
        </p:spPr>
        <p:txBody>
          <a:bodyPr wrap="square" rtlCol="0">
            <a:spAutoFit/>
          </a:bodyPr>
          <a:lstStyle/>
          <a:p>
            <a:r>
              <a:rPr lang="fr-FR" sz="2000" b="1" dirty="0" smtClean="0">
                <a:solidFill>
                  <a:schemeClr val="accent5">
                    <a:lumMod val="75000"/>
                  </a:schemeClr>
                </a:solidFill>
                <a:latin typeface="Arial Narrow" pitchFamily="34" charset="0"/>
                <a:cs typeface="Arial" pitchFamily="34" charset="0"/>
              </a:rPr>
              <a:t>Prise en charge</a:t>
            </a:r>
            <a:r>
              <a:rPr lang="fr-FR" sz="2000" b="1" dirty="0" smtClean="0">
                <a:latin typeface="Arial Narrow" pitchFamily="34" charset="0"/>
                <a:cs typeface="Arial" pitchFamily="34" charset="0"/>
              </a:rPr>
              <a:t> </a:t>
            </a:r>
            <a:r>
              <a:rPr lang="fr-FR" sz="2000" dirty="0" smtClean="0">
                <a:latin typeface="Arial Narrow" pitchFamily="34" charset="0"/>
                <a:cs typeface="Arial" pitchFamily="34" charset="0"/>
              </a:rPr>
              <a:t>des décrocheurs: diagnostic et solutions de raccrochage</a:t>
            </a:r>
            <a:endParaRPr lang="fr-FR" sz="2000" dirty="0">
              <a:latin typeface="Arial Narrow" pitchFamily="34" charset="0"/>
              <a:cs typeface="Arial" pitchFamily="34" charset="0"/>
            </a:endParaRPr>
          </a:p>
        </p:txBody>
      </p:sp>
      <p:sp>
        <p:nvSpPr>
          <p:cNvPr id="10" name="Flèche droite 9"/>
          <p:cNvSpPr/>
          <p:nvPr/>
        </p:nvSpPr>
        <p:spPr>
          <a:xfrm>
            <a:off x="4427984" y="2636912"/>
            <a:ext cx="504056" cy="576064"/>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a:p>
        </p:txBody>
      </p:sp>
      <p:sp>
        <p:nvSpPr>
          <p:cNvPr id="11" name="Flèche droite 10"/>
          <p:cNvSpPr/>
          <p:nvPr/>
        </p:nvSpPr>
        <p:spPr>
          <a:xfrm>
            <a:off x="4427984" y="5949280"/>
            <a:ext cx="504056" cy="216024"/>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a:p>
        </p:txBody>
      </p:sp>
      <p:sp>
        <p:nvSpPr>
          <p:cNvPr id="12" name="Flèche droite 11"/>
          <p:cNvSpPr/>
          <p:nvPr/>
        </p:nvSpPr>
        <p:spPr>
          <a:xfrm>
            <a:off x="4427984" y="4725144"/>
            <a:ext cx="504056" cy="216024"/>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a:p>
        </p:txBody>
      </p:sp>
      <p:sp>
        <p:nvSpPr>
          <p:cNvPr id="15" name="ZoneTexte 14"/>
          <p:cNvSpPr txBox="1"/>
          <p:nvPr/>
        </p:nvSpPr>
        <p:spPr>
          <a:xfrm>
            <a:off x="755576" y="1412776"/>
            <a:ext cx="2664296" cy="430887"/>
          </a:xfrm>
          <a:prstGeom prst="rect">
            <a:avLst/>
          </a:prstGeom>
          <a:noFill/>
          <a:ln w="28575">
            <a:solidFill>
              <a:schemeClr val="accent5">
                <a:lumMod val="75000"/>
              </a:schemeClr>
            </a:solidFill>
            <a:prstDash val="sysDash"/>
          </a:ln>
        </p:spPr>
        <p:txBody>
          <a:bodyPr wrap="square" rtlCol="0">
            <a:spAutoFit/>
          </a:bodyPr>
          <a:lstStyle/>
          <a:p>
            <a:r>
              <a:rPr lang="fr-FR" sz="2200" b="1" dirty="0" smtClean="0">
                <a:latin typeface="Arial Narrow" pitchFamily="34" charset="0"/>
                <a:cs typeface="Arial" pitchFamily="34" charset="0"/>
              </a:rPr>
              <a:t>4 niveaux d’action</a:t>
            </a:r>
            <a:endParaRPr lang="fr-FR" sz="2200" b="1" dirty="0">
              <a:latin typeface="Arial Narrow" pitchFamily="34" charset="0"/>
              <a:cs typeface="Arial" pitchFamily="34" charset="0"/>
            </a:endParaRPr>
          </a:p>
        </p:txBody>
      </p:sp>
      <p:sp>
        <p:nvSpPr>
          <p:cNvPr id="17" name="ZoneTexte 16"/>
          <p:cNvSpPr txBox="1"/>
          <p:nvPr/>
        </p:nvSpPr>
        <p:spPr>
          <a:xfrm>
            <a:off x="5436096" y="1340768"/>
            <a:ext cx="3024336" cy="769441"/>
          </a:xfrm>
          <a:prstGeom prst="rect">
            <a:avLst/>
          </a:prstGeom>
          <a:noFill/>
          <a:ln w="28575">
            <a:solidFill>
              <a:schemeClr val="accent5">
                <a:lumMod val="75000"/>
              </a:schemeClr>
            </a:solidFill>
            <a:prstDash val="sysDash"/>
          </a:ln>
        </p:spPr>
        <p:txBody>
          <a:bodyPr wrap="square" rtlCol="0">
            <a:spAutoFit/>
          </a:bodyPr>
          <a:lstStyle/>
          <a:p>
            <a:r>
              <a:rPr lang="fr-FR" sz="2200" b="1" dirty="0" smtClean="0">
                <a:latin typeface="Arial Narrow" pitchFamily="34" charset="0"/>
                <a:cs typeface="Arial" pitchFamily="34" charset="0"/>
              </a:rPr>
              <a:t>Différents niveaux de responsabilité</a:t>
            </a:r>
            <a:endParaRPr lang="fr-FR" sz="2200" b="1" dirty="0">
              <a:latin typeface="Arial Narrow" pitchFamily="34" charset="0"/>
              <a:cs typeface="Arial" pitchFamily="34" charset="0"/>
            </a:endParaRPr>
          </a:p>
        </p:txBody>
      </p:sp>
      <p:sp>
        <p:nvSpPr>
          <p:cNvPr id="19" name="ZoneTexte 18"/>
          <p:cNvSpPr txBox="1"/>
          <p:nvPr/>
        </p:nvSpPr>
        <p:spPr>
          <a:xfrm>
            <a:off x="5292080" y="2636912"/>
            <a:ext cx="3204000" cy="461665"/>
          </a:xfrm>
          <a:prstGeom prst="rect">
            <a:avLst/>
          </a:prstGeom>
          <a:noFill/>
        </p:spPr>
        <p:txBody>
          <a:bodyPr wrap="square" rtlCol="0">
            <a:spAutoFit/>
          </a:bodyPr>
          <a:lstStyle/>
          <a:p>
            <a:r>
              <a:rPr lang="fr-FR" sz="2400" dirty="0" smtClean="0">
                <a:latin typeface="Arial Narrow" pitchFamily="34" charset="0"/>
                <a:cs typeface="Arial" pitchFamily="34" charset="0"/>
              </a:rPr>
              <a:t>Éducation nationale</a:t>
            </a:r>
            <a:endParaRPr lang="fr-FR" sz="2400" dirty="0">
              <a:latin typeface="Arial Narrow" pitchFamily="34" charset="0"/>
              <a:cs typeface="Arial" pitchFamily="34" charset="0"/>
            </a:endParaRPr>
          </a:p>
        </p:txBody>
      </p:sp>
      <p:sp>
        <p:nvSpPr>
          <p:cNvPr id="20" name="ZoneTexte 19"/>
          <p:cNvSpPr txBox="1"/>
          <p:nvPr/>
        </p:nvSpPr>
        <p:spPr>
          <a:xfrm>
            <a:off x="5148064" y="4365104"/>
            <a:ext cx="3672408" cy="1015663"/>
          </a:xfrm>
          <a:prstGeom prst="rect">
            <a:avLst/>
          </a:prstGeom>
          <a:noFill/>
        </p:spPr>
        <p:txBody>
          <a:bodyPr wrap="square" rtlCol="0">
            <a:spAutoFit/>
          </a:bodyPr>
          <a:lstStyle/>
          <a:p>
            <a:r>
              <a:rPr lang="fr-FR" sz="2000" dirty="0" smtClean="0">
                <a:latin typeface="Arial Narrow" pitchFamily="34" charset="0"/>
                <a:cs typeface="Arial" pitchFamily="34" charset="0"/>
              </a:rPr>
              <a:t>Système Interministériel d’Échange d’Information, géré par l’Éducation nationale</a:t>
            </a:r>
          </a:p>
        </p:txBody>
      </p:sp>
      <p:sp>
        <p:nvSpPr>
          <p:cNvPr id="21" name="ZoneTexte 20"/>
          <p:cNvSpPr txBox="1"/>
          <p:nvPr/>
        </p:nvSpPr>
        <p:spPr>
          <a:xfrm>
            <a:off x="5148064" y="5589240"/>
            <a:ext cx="3204000" cy="1015663"/>
          </a:xfrm>
          <a:prstGeom prst="rect">
            <a:avLst/>
          </a:prstGeom>
          <a:noFill/>
        </p:spPr>
        <p:txBody>
          <a:bodyPr wrap="square" rtlCol="0">
            <a:spAutoFit/>
          </a:bodyPr>
          <a:lstStyle/>
          <a:p>
            <a:r>
              <a:rPr lang="fr-FR" sz="2000" dirty="0" smtClean="0">
                <a:latin typeface="Arial Narrow" pitchFamily="34" charset="0"/>
                <a:cs typeface="Arial" pitchFamily="34" charset="0"/>
              </a:rPr>
              <a:t>Région en lien étroit avec les autorités académiques (CREFOP)</a:t>
            </a:r>
            <a:endParaRPr lang="fr-FR" sz="2000" dirty="0">
              <a:latin typeface="Arial Narrow" pitchFamily="34" charset="0"/>
              <a:cs typeface="Arial" pitchFamily="34" charset="0"/>
            </a:endParaRPr>
          </a:p>
        </p:txBody>
      </p:sp>
      <p:cxnSp>
        <p:nvCxnSpPr>
          <p:cNvPr id="16" name="Connecteur droit 15"/>
          <p:cNvCxnSpPr/>
          <p:nvPr/>
        </p:nvCxnSpPr>
        <p:spPr>
          <a:xfrm>
            <a:off x="323528" y="4149080"/>
            <a:ext cx="8280920" cy="0"/>
          </a:xfrm>
          <a:prstGeom prst="line">
            <a:avLst/>
          </a:prstGeom>
          <a:ln w="38100">
            <a:solidFill>
              <a:schemeClr val="accent5">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8" name="ZoneTexte 17"/>
          <p:cNvSpPr txBox="1"/>
          <p:nvPr/>
        </p:nvSpPr>
        <p:spPr>
          <a:xfrm>
            <a:off x="683568" y="2996952"/>
            <a:ext cx="3528392" cy="1015663"/>
          </a:xfrm>
          <a:prstGeom prst="rect">
            <a:avLst/>
          </a:prstGeom>
          <a:noFill/>
        </p:spPr>
        <p:txBody>
          <a:bodyPr wrap="square" rtlCol="0">
            <a:spAutoFit/>
          </a:bodyPr>
          <a:lstStyle/>
          <a:p>
            <a:r>
              <a:rPr lang="fr-FR" sz="2000" dirty="0" smtClean="0">
                <a:latin typeface="Arial Narrow" pitchFamily="34" charset="0"/>
                <a:cs typeface="Arial" pitchFamily="34" charset="0"/>
              </a:rPr>
              <a:t>En cas de difficultés scolaires, </a:t>
            </a:r>
            <a:r>
              <a:rPr lang="fr-FR" sz="2000" b="1" dirty="0" smtClean="0">
                <a:solidFill>
                  <a:schemeClr val="accent5">
                    <a:lumMod val="75000"/>
                  </a:schemeClr>
                </a:solidFill>
                <a:latin typeface="Arial Narrow" pitchFamily="34" charset="0"/>
                <a:cs typeface="Arial" pitchFamily="34" charset="0"/>
              </a:rPr>
              <a:t>Intervention</a:t>
            </a:r>
            <a:r>
              <a:rPr lang="fr-FR" sz="2000" dirty="0" smtClean="0">
                <a:latin typeface="Arial Narrow" pitchFamily="34" charset="0"/>
                <a:cs typeface="Arial" pitchFamily="34" charset="0"/>
              </a:rPr>
              <a:t> de l’équipe éducative et des partenaires</a:t>
            </a:r>
            <a:endParaRPr lang="fr-FR" sz="2000" dirty="0">
              <a:latin typeface="Arial Narrow" pitchFamily="34" charset="0"/>
              <a:cs typeface="Arial" pitchFamily="34" charset="0"/>
            </a:endParaRPr>
          </a:p>
        </p:txBody>
      </p:sp>
      <p:sp>
        <p:nvSpPr>
          <p:cNvPr id="22" name="Espace réservé du numéro de diapositive 21"/>
          <p:cNvSpPr>
            <a:spLocks noGrp="1"/>
          </p:cNvSpPr>
          <p:nvPr>
            <p:ph type="sldNum" sz="quarter" idx="12"/>
          </p:nvPr>
        </p:nvSpPr>
        <p:spPr/>
        <p:txBody>
          <a:bodyPr/>
          <a:lstStyle/>
          <a:p>
            <a:fld id="{6405EA33-0D51-4B9F-AA88-E76557F6E502}" type="slidenum">
              <a:rPr lang="fr-FR" smtClean="0"/>
              <a:pPr/>
              <a:t>5</a:t>
            </a:fld>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42392" y="2204864"/>
            <a:ext cx="7474024" cy="2304256"/>
          </a:xfrm>
        </p:spPr>
        <p:txBody>
          <a:bodyPr>
            <a:normAutofit lnSpcReduction="10000"/>
          </a:bodyPr>
          <a:lstStyle/>
          <a:p>
            <a:pPr algn="just">
              <a:buNone/>
            </a:pPr>
            <a:r>
              <a:rPr lang="fr-FR" sz="2600" dirty="0" smtClean="0">
                <a:latin typeface="Arial Narrow" pitchFamily="34" charset="0"/>
              </a:rPr>
              <a:t>« Tout jeune sortant du système éducatif sans diplôme bénéficie d’une durée complémentaire de formation qualifiante qu’il peut utiliser dans des conditions fixées par décret. Cette durée complémentaire de formation qualifiante peut consister en un droit au retour en formation initiale sous statut scolaire. »</a:t>
            </a:r>
            <a:endParaRPr lang="fr-FR" sz="2600" dirty="0">
              <a:latin typeface="Arial Narrow" pitchFamily="34" charset="0"/>
            </a:endParaRPr>
          </a:p>
        </p:txBody>
      </p:sp>
      <p:sp>
        <p:nvSpPr>
          <p:cNvPr id="4" name="Titre 1"/>
          <p:cNvSpPr>
            <a:spLocks noGrp="1"/>
          </p:cNvSpPr>
          <p:nvPr>
            <p:ph type="title"/>
          </p:nvPr>
        </p:nvSpPr>
        <p:spPr>
          <a:xfrm>
            <a:off x="395536" y="404664"/>
            <a:ext cx="8229600" cy="778098"/>
          </a:xfrm>
          <a:solidFill>
            <a:schemeClr val="bg1">
              <a:lumMod val="95000"/>
            </a:schemeClr>
          </a:solidFill>
          <a:ln>
            <a:solidFill>
              <a:schemeClr val="accent5">
                <a:lumMod val="75000"/>
              </a:schemeClr>
            </a:solidFill>
          </a:ln>
        </p:spPr>
        <p:txBody>
          <a:bodyPr>
            <a:normAutofit/>
          </a:bodyPr>
          <a:lstStyle/>
          <a:p>
            <a:r>
              <a:rPr lang="fr-FR" dirty="0" smtClean="0">
                <a:latin typeface="Arial" pitchFamily="34" charset="0"/>
                <a:cs typeface="Arial" pitchFamily="34" charset="0"/>
              </a:rPr>
              <a:t>Loi de refondation de l’École</a:t>
            </a:r>
            <a:endParaRPr lang="fr-FR" dirty="0">
              <a:latin typeface="Arial" pitchFamily="34" charset="0"/>
              <a:cs typeface="Arial" pitchFamily="34" charset="0"/>
            </a:endParaRPr>
          </a:p>
        </p:txBody>
      </p:sp>
      <p:sp>
        <p:nvSpPr>
          <p:cNvPr id="5" name="ZoneTexte 4"/>
          <p:cNvSpPr txBox="1"/>
          <p:nvPr/>
        </p:nvSpPr>
        <p:spPr>
          <a:xfrm>
            <a:off x="323528" y="1628800"/>
            <a:ext cx="5112568" cy="954107"/>
          </a:xfrm>
          <a:prstGeom prst="rect">
            <a:avLst/>
          </a:prstGeom>
          <a:noFill/>
        </p:spPr>
        <p:txBody>
          <a:bodyPr wrap="square" rtlCol="0">
            <a:spAutoFit/>
          </a:bodyPr>
          <a:lstStyle/>
          <a:p>
            <a:r>
              <a:rPr lang="fr-FR" sz="2800" b="1" dirty="0" smtClean="0">
                <a:solidFill>
                  <a:schemeClr val="accent5">
                    <a:lumMod val="75000"/>
                  </a:schemeClr>
                </a:solidFill>
                <a:latin typeface="Arial Narrow" pitchFamily="34" charset="0"/>
              </a:rPr>
              <a:t>Nouvel alinéa à l’article L 122-2:</a:t>
            </a:r>
          </a:p>
          <a:p>
            <a:endParaRPr lang="fr-FR" sz="2800" b="1" dirty="0">
              <a:solidFill>
                <a:schemeClr val="accent5">
                  <a:lumMod val="75000"/>
                </a:schemeClr>
              </a:solidFill>
              <a:latin typeface="Arial Narrow" pitchFamily="34" charset="0"/>
            </a:endParaRPr>
          </a:p>
        </p:txBody>
      </p:sp>
      <p:sp>
        <p:nvSpPr>
          <p:cNvPr id="7" name="ZoneTexte 6"/>
          <p:cNvSpPr txBox="1"/>
          <p:nvPr/>
        </p:nvSpPr>
        <p:spPr>
          <a:xfrm>
            <a:off x="3131840" y="4797152"/>
            <a:ext cx="4608512" cy="1292662"/>
          </a:xfrm>
          <a:prstGeom prst="rect">
            <a:avLst/>
          </a:prstGeom>
          <a:noFill/>
          <a:ln w="28575">
            <a:solidFill>
              <a:schemeClr val="accent5">
                <a:lumMod val="75000"/>
              </a:schemeClr>
            </a:solidFill>
            <a:prstDash val="sysDash"/>
          </a:ln>
        </p:spPr>
        <p:txBody>
          <a:bodyPr wrap="square" rtlCol="0">
            <a:spAutoFit/>
          </a:bodyPr>
          <a:lstStyle/>
          <a:p>
            <a:pPr algn="ctr"/>
            <a:r>
              <a:rPr lang="fr-FR" sz="2600" b="1" dirty="0" smtClean="0">
                <a:latin typeface="Arial Narrow" pitchFamily="34" charset="0"/>
              </a:rPr>
              <a:t>Le retour en formation devient un droit =</a:t>
            </a:r>
            <a:r>
              <a:rPr lang="fr-FR" sz="2600" b="1" dirty="0">
                <a:latin typeface="Arial Narrow" pitchFamily="34" charset="0"/>
              </a:rPr>
              <a:t> </a:t>
            </a:r>
            <a:r>
              <a:rPr lang="fr-FR" sz="2600" b="1" dirty="0" smtClean="0">
                <a:latin typeface="Arial Narrow" pitchFamily="34" charset="0"/>
              </a:rPr>
              <a:t>une obligation pour les pouvoirs publics</a:t>
            </a:r>
            <a:endParaRPr lang="fr-FR" sz="2600" b="1" dirty="0">
              <a:latin typeface="Arial Narrow" pitchFamily="34" charset="0"/>
            </a:endParaRPr>
          </a:p>
        </p:txBody>
      </p:sp>
      <p:sp>
        <p:nvSpPr>
          <p:cNvPr id="10" name="Flèche droite 9"/>
          <p:cNvSpPr/>
          <p:nvPr/>
        </p:nvSpPr>
        <p:spPr>
          <a:xfrm>
            <a:off x="1907704" y="5157192"/>
            <a:ext cx="936104" cy="432048"/>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a:p>
        </p:txBody>
      </p:sp>
      <p:sp>
        <p:nvSpPr>
          <p:cNvPr id="8" name="Espace réservé du numéro de diapositive 7"/>
          <p:cNvSpPr>
            <a:spLocks noGrp="1"/>
          </p:cNvSpPr>
          <p:nvPr>
            <p:ph type="sldNum" sz="quarter" idx="12"/>
          </p:nvPr>
        </p:nvSpPr>
        <p:spPr/>
        <p:txBody>
          <a:bodyPr/>
          <a:lstStyle/>
          <a:p>
            <a:fld id="{6405EA33-0D51-4B9F-AA88-E76557F6E502}" type="slidenum">
              <a:rPr lang="fr-FR" smtClean="0"/>
              <a:pPr/>
              <a:t>6</a:t>
            </a:fld>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395536" y="260648"/>
            <a:ext cx="8229600" cy="648072"/>
          </a:xfrm>
          <a:solidFill>
            <a:schemeClr val="bg1">
              <a:lumMod val="95000"/>
            </a:schemeClr>
          </a:solidFill>
          <a:ln>
            <a:solidFill>
              <a:schemeClr val="accent5">
                <a:lumMod val="75000"/>
              </a:schemeClr>
            </a:solidFill>
          </a:ln>
        </p:spPr>
        <p:txBody>
          <a:bodyPr>
            <a:normAutofit fontScale="90000"/>
          </a:bodyPr>
          <a:lstStyle/>
          <a:p>
            <a:r>
              <a:rPr lang="fr-FR" dirty="0" smtClean="0">
                <a:latin typeface="Arial" pitchFamily="34" charset="0"/>
                <a:cs typeface="Arial" pitchFamily="34" charset="0"/>
              </a:rPr>
              <a:t>Deux décrets d’application</a:t>
            </a:r>
            <a:endParaRPr lang="fr-FR" dirty="0">
              <a:latin typeface="Arial" pitchFamily="34" charset="0"/>
              <a:cs typeface="Arial" pitchFamily="34" charset="0"/>
            </a:endParaRPr>
          </a:p>
        </p:txBody>
      </p:sp>
      <p:cxnSp>
        <p:nvCxnSpPr>
          <p:cNvPr id="10" name="Connecteur droit 9"/>
          <p:cNvCxnSpPr/>
          <p:nvPr/>
        </p:nvCxnSpPr>
        <p:spPr>
          <a:xfrm>
            <a:off x="395536" y="2132856"/>
            <a:ext cx="8352928" cy="0"/>
          </a:xfrm>
          <a:prstGeom prst="line">
            <a:avLst/>
          </a:prstGeom>
          <a:ln w="19050">
            <a:solidFill>
              <a:schemeClr val="accent5">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2" name="Connecteur droit 11"/>
          <p:cNvCxnSpPr/>
          <p:nvPr/>
        </p:nvCxnSpPr>
        <p:spPr>
          <a:xfrm>
            <a:off x="4572000" y="1124744"/>
            <a:ext cx="0" cy="5472608"/>
          </a:xfrm>
          <a:prstGeom prst="line">
            <a:avLst/>
          </a:prstGeom>
          <a:ln w="19050">
            <a:solidFill>
              <a:schemeClr val="accent5">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3" name="ZoneTexte 12"/>
          <p:cNvSpPr txBox="1"/>
          <p:nvPr/>
        </p:nvSpPr>
        <p:spPr>
          <a:xfrm>
            <a:off x="611560" y="1124744"/>
            <a:ext cx="3744416" cy="707886"/>
          </a:xfrm>
          <a:prstGeom prst="rect">
            <a:avLst/>
          </a:prstGeom>
          <a:noFill/>
        </p:spPr>
        <p:txBody>
          <a:bodyPr wrap="square" rtlCol="0">
            <a:spAutoFit/>
          </a:bodyPr>
          <a:lstStyle/>
          <a:p>
            <a:pPr algn="ctr"/>
            <a:r>
              <a:rPr lang="fr-FR" sz="2000" dirty="0" smtClean="0">
                <a:latin typeface="Arial Narrow" pitchFamily="34" charset="0"/>
              </a:rPr>
              <a:t>N° 2014-1453</a:t>
            </a:r>
          </a:p>
          <a:p>
            <a:pPr algn="ctr"/>
            <a:r>
              <a:rPr lang="fr-FR" sz="2000" b="1" dirty="0" smtClean="0">
                <a:latin typeface="Arial Narrow" pitchFamily="34" charset="0"/>
              </a:rPr>
              <a:t>Jeunes sortant sans diplôme </a:t>
            </a:r>
            <a:endParaRPr lang="fr-FR" sz="2000" b="1" dirty="0">
              <a:latin typeface="Arial Narrow" pitchFamily="34" charset="0"/>
            </a:endParaRPr>
          </a:p>
        </p:txBody>
      </p:sp>
      <p:sp>
        <p:nvSpPr>
          <p:cNvPr id="14" name="ZoneTexte 13"/>
          <p:cNvSpPr txBox="1"/>
          <p:nvPr/>
        </p:nvSpPr>
        <p:spPr>
          <a:xfrm>
            <a:off x="4572000" y="1052736"/>
            <a:ext cx="4176464" cy="1015663"/>
          </a:xfrm>
          <a:prstGeom prst="rect">
            <a:avLst/>
          </a:prstGeom>
          <a:noFill/>
        </p:spPr>
        <p:txBody>
          <a:bodyPr wrap="square" rtlCol="0">
            <a:spAutoFit/>
          </a:bodyPr>
          <a:lstStyle/>
          <a:p>
            <a:pPr algn="ctr"/>
            <a:r>
              <a:rPr lang="fr-FR" sz="2000" dirty="0" smtClean="0">
                <a:latin typeface="Arial Narrow" pitchFamily="34" charset="0"/>
              </a:rPr>
              <a:t>N° 2014-1454</a:t>
            </a:r>
          </a:p>
          <a:p>
            <a:pPr algn="ctr"/>
            <a:r>
              <a:rPr lang="fr-FR" sz="2000" b="1" dirty="0" smtClean="0">
                <a:latin typeface="Arial Narrow" pitchFamily="34" charset="0"/>
              </a:rPr>
              <a:t>Jeunes sortant sans qualification professionnelle </a:t>
            </a:r>
            <a:endParaRPr lang="fr-FR" sz="2000" b="1" dirty="0">
              <a:latin typeface="Arial Narrow" pitchFamily="34" charset="0"/>
            </a:endParaRPr>
          </a:p>
        </p:txBody>
      </p:sp>
      <p:sp>
        <p:nvSpPr>
          <p:cNvPr id="15" name="ZoneTexte 14"/>
          <p:cNvSpPr txBox="1"/>
          <p:nvPr/>
        </p:nvSpPr>
        <p:spPr>
          <a:xfrm>
            <a:off x="323528" y="2276872"/>
            <a:ext cx="4248472" cy="4431983"/>
          </a:xfrm>
          <a:prstGeom prst="rect">
            <a:avLst/>
          </a:prstGeom>
          <a:noFill/>
        </p:spPr>
        <p:txBody>
          <a:bodyPr wrap="square" rtlCol="0">
            <a:spAutoFit/>
          </a:bodyPr>
          <a:lstStyle/>
          <a:p>
            <a:pPr>
              <a:buFont typeface="Wingdings" pitchFamily="2" charset="2"/>
              <a:buChar char="ü"/>
            </a:pPr>
            <a:r>
              <a:rPr lang="fr-FR" dirty="0" smtClean="0">
                <a:latin typeface="Arial" pitchFamily="34" charset="0"/>
                <a:cs typeface="Arial" pitchFamily="34" charset="0"/>
              </a:rPr>
              <a:t> Droit opposable</a:t>
            </a:r>
          </a:p>
          <a:p>
            <a:pPr>
              <a:spcBef>
                <a:spcPts val="1200"/>
              </a:spcBef>
              <a:buFont typeface="Wingdings" pitchFamily="2" charset="2"/>
              <a:buChar char="ü"/>
            </a:pPr>
            <a:r>
              <a:rPr lang="fr-FR" dirty="0">
                <a:latin typeface="Arial" pitchFamily="34" charset="0"/>
                <a:cs typeface="Arial" pitchFamily="34" charset="0"/>
              </a:rPr>
              <a:t> </a:t>
            </a:r>
            <a:r>
              <a:rPr lang="fr-FR" dirty="0" smtClean="0">
                <a:latin typeface="Arial" pitchFamily="34" charset="0"/>
                <a:cs typeface="Arial" pitchFamily="34" charset="0"/>
              </a:rPr>
              <a:t>Objectif : acquérir </a:t>
            </a:r>
          </a:p>
          <a:p>
            <a:pPr lvl="1">
              <a:buFont typeface="Arial" pitchFamily="34" charset="0"/>
              <a:buChar char="•"/>
            </a:pPr>
            <a:r>
              <a:rPr lang="fr-FR" dirty="0">
                <a:latin typeface="Arial" pitchFamily="34" charset="0"/>
                <a:cs typeface="Arial" pitchFamily="34" charset="0"/>
              </a:rPr>
              <a:t> </a:t>
            </a:r>
            <a:r>
              <a:rPr lang="fr-FR" dirty="0" smtClean="0">
                <a:latin typeface="Arial" pitchFamily="34" charset="0"/>
                <a:cs typeface="Arial" pitchFamily="34" charset="0"/>
              </a:rPr>
              <a:t>Un diplôme général, technologique ou professionnel</a:t>
            </a:r>
          </a:p>
          <a:p>
            <a:pPr lvl="1">
              <a:buFont typeface="Arial" pitchFamily="34" charset="0"/>
              <a:buChar char="•"/>
            </a:pPr>
            <a:r>
              <a:rPr lang="fr-FR" dirty="0">
                <a:latin typeface="Arial" pitchFamily="34" charset="0"/>
                <a:cs typeface="Arial" pitchFamily="34" charset="0"/>
              </a:rPr>
              <a:t> </a:t>
            </a:r>
            <a:r>
              <a:rPr lang="fr-FR" dirty="0" smtClean="0">
                <a:latin typeface="Arial" pitchFamily="34" charset="0"/>
                <a:cs typeface="Arial" pitchFamily="34" charset="0"/>
              </a:rPr>
              <a:t>Un titre à finalité professionnelles (par exemple du ministère de l’emploi)</a:t>
            </a:r>
          </a:p>
          <a:p>
            <a:pPr>
              <a:spcBef>
                <a:spcPts val="1200"/>
              </a:spcBef>
              <a:buFont typeface="Wingdings" pitchFamily="2" charset="2"/>
              <a:buChar char="ü"/>
            </a:pPr>
            <a:r>
              <a:rPr lang="fr-FR" dirty="0">
                <a:latin typeface="Arial" pitchFamily="34" charset="0"/>
                <a:cs typeface="Arial" pitchFamily="34" charset="0"/>
              </a:rPr>
              <a:t> </a:t>
            </a:r>
            <a:r>
              <a:rPr lang="fr-FR" dirty="0" smtClean="0">
                <a:latin typeface="Arial" pitchFamily="34" charset="0"/>
                <a:cs typeface="Arial" pitchFamily="34" charset="0"/>
              </a:rPr>
              <a:t>Statut : élève, apprenti, titulaire d’un contrat de professionnalisation ou stagiaire de la formation continue</a:t>
            </a:r>
          </a:p>
          <a:p>
            <a:pPr>
              <a:spcBef>
                <a:spcPts val="1200"/>
              </a:spcBef>
              <a:buFont typeface="Wingdings" pitchFamily="2" charset="2"/>
              <a:buChar char="ü"/>
            </a:pPr>
            <a:r>
              <a:rPr lang="fr-FR" dirty="0">
                <a:latin typeface="Arial" pitchFamily="34" charset="0"/>
                <a:cs typeface="Arial" pitchFamily="34" charset="0"/>
              </a:rPr>
              <a:t> </a:t>
            </a:r>
            <a:r>
              <a:rPr lang="fr-FR" dirty="0" smtClean="0">
                <a:latin typeface="Arial" pitchFamily="34" charset="0"/>
                <a:cs typeface="Arial" pitchFamily="34" charset="0"/>
              </a:rPr>
              <a:t>Renouvelable dans les mêmes conditions que le premier accès, en tenant compte d’un bilan élaboré par l’établissement</a:t>
            </a:r>
          </a:p>
        </p:txBody>
      </p:sp>
      <p:sp>
        <p:nvSpPr>
          <p:cNvPr id="16" name="ZoneTexte 15"/>
          <p:cNvSpPr txBox="1"/>
          <p:nvPr/>
        </p:nvSpPr>
        <p:spPr>
          <a:xfrm>
            <a:off x="4716016" y="2204864"/>
            <a:ext cx="4104456" cy="3323987"/>
          </a:xfrm>
          <a:prstGeom prst="rect">
            <a:avLst/>
          </a:prstGeom>
          <a:noFill/>
        </p:spPr>
        <p:txBody>
          <a:bodyPr wrap="square" rtlCol="0">
            <a:spAutoFit/>
          </a:bodyPr>
          <a:lstStyle/>
          <a:p>
            <a:pPr>
              <a:spcBef>
                <a:spcPts val="1200"/>
              </a:spcBef>
              <a:buFont typeface="Wingdings" pitchFamily="2" charset="2"/>
              <a:buChar char="ü"/>
            </a:pPr>
            <a:r>
              <a:rPr lang="fr-FR" dirty="0" smtClean="0">
                <a:latin typeface="Arial" pitchFamily="34" charset="0"/>
                <a:cs typeface="Arial" pitchFamily="34" charset="0"/>
              </a:rPr>
              <a:t> Droit qui s’exerce dans la limite des places disponibles</a:t>
            </a:r>
          </a:p>
          <a:p>
            <a:pPr>
              <a:spcBef>
                <a:spcPts val="1200"/>
              </a:spcBef>
              <a:buFont typeface="Wingdings" pitchFamily="2" charset="2"/>
              <a:buChar char="ü"/>
            </a:pPr>
            <a:r>
              <a:rPr lang="fr-FR" dirty="0">
                <a:latin typeface="Arial" pitchFamily="34" charset="0"/>
                <a:cs typeface="Arial" pitchFamily="34" charset="0"/>
              </a:rPr>
              <a:t> </a:t>
            </a:r>
            <a:r>
              <a:rPr lang="fr-FR" dirty="0" smtClean="0">
                <a:latin typeface="Arial" pitchFamily="34" charset="0"/>
                <a:cs typeface="Arial" pitchFamily="34" charset="0"/>
              </a:rPr>
              <a:t>Objectif : acquérir un diplôme de professionnel de l’enseignement secondaire ou de l’enseignement supérieur</a:t>
            </a:r>
          </a:p>
          <a:p>
            <a:pPr>
              <a:spcBef>
                <a:spcPts val="1200"/>
              </a:spcBef>
              <a:buFont typeface="Wingdings" pitchFamily="2" charset="2"/>
              <a:buChar char="ü"/>
            </a:pPr>
            <a:r>
              <a:rPr lang="fr-FR" dirty="0">
                <a:latin typeface="Arial" pitchFamily="34" charset="0"/>
                <a:cs typeface="Arial" pitchFamily="34" charset="0"/>
              </a:rPr>
              <a:t> </a:t>
            </a:r>
            <a:r>
              <a:rPr lang="fr-FR" dirty="0" smtClean="0">
                <a:latin typeface="Arial" pitchFamily="34" charset="0"/>
                <a:cs typeface="Arial" pitchFamily="34" charset="0"/>
              </a:rPr>
              <a:t>Statut : élève ou étudiant « dans le cadre scolaire »</a:t>
            </a:r>
          </a:p>
          <a:p>
            <a:pPr>
              <a:spcBef>
                <a:spcPts val="1200"/>
              </a:spcBef>
              <a:buFont typeface="Wingdings" pitchFamily="2" charset="2"/>
              <a:buChar char="ü"/>
            </a:pPr>
            <a:r>
              <a:rPr lang="fr-FR" dirty="0">
                <a:latin typeface="Arial" pitchFamily="34" charset="0"/>
                <a:cs typeface="Arial" pitchFamily="34" charset="0"/>
              </a:rPr>
              <a:t> </a:t>
            </a:r>
            <a:r>
              <a:rPr lang="fr-FR" dirty="0" smtClean="0">
                <a:latin typeface="Arial" pitchFamily="34" charset="0"/>
                <a:cs typeface="Arial" pitchFamily="34" charset="0"/>
              </a:rPr>
              <a:t>Pas de précision pour la durée, ni la procédure de prolongation prévue</a:t>
            </a:r>
            <a:endParaRPr lang="fr-FR" dirty="0">
              <a:latin typeface="Arial" pitchFamily="34" charset="0"/>
              <a:cs typeface="Arial" pitchFamily="34" charset="0"/>
            </a:endParaRPr>
          </a:p>
        </p:txBody>
      </p:sp>
      <p:sp>
        <p:nvSpPr>
          <p:cNvPr id="9" name="Espace réservé du numéro de diapositive 8"/>
          <p:cNvSpPr>
            <a:spLocks noGrp="1"/>
          </p:cNvSpPr>
          <p:nvPr>
            <p:ph type="sldNum" sz="quarter" idx="12"/>
          </p:nvPr>
        </p:nvSpPr>
        <p:spPr/>
        <p:txBody>
          <a:bodyPr/>
          <a:lstStyle/>
          <a:p>
            <a:fld id="{6405EA33-0D51-4B9F-AA88-E76557F6E502}" type="slidenum">
              <a:rPr lang="fr-FR" smtClean="0"/>
              <a:pPr/>
              <a:t>7</a:t>
            </a:fld>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324098" y="1196752"/>
          <a:ext cx="4248472" cy="846964"/>
        </p:xfrm>
        <a:graphic>
          <a:graphicData uri="http://schemas.openxmlformats.org/drawingml/2006/table">
            <a:tbl>
              <a:tblPr firstRow="1" bandRow="1">
                <a:tableStyleId>{ED083AE6-46FA-4A59-8FB0-9F97EB10719F}</a:tableStyleId>
              </a:tblPr>
              <a:tblGrid>
                <a:gridCol w="4248472"/>
              </a:tblGrid>
              <a:tr h="241897">
                <a:tc>
                  <a:txBody>
                    <a:bodyPr/>
                    <a:lstStyle/>
                    <a:p>
                      <a:pPr algn="ctr"/>
                      <a:r>
                        <a:rPr lang="fr-FR" sz="1400" dirty="0" smtClean="0">
                          <a:latin typeface="Arial" pitchFamily="34" charset="0"/>
                          <a:cs typeface="Arial" pitchFamily="34" charset="0"/>
                        </a:rPr>
                        <a:t>Prévention - Intervention</a:t>
                      </a:r>
                      <a:endParaRPr lang="fr-FR" sz="1400" dirty="0">
                        <a:latin typeface="Arial" pitchFamily="34" charset="0"/>
                        <a:cs typeface="Arial" pitchFamily="34" charset="0"/>
                      </a:endParaRPr>
                    </a:p>
                  </a:txBody>
                  <a:tcPr marL="121920" marR="121920" marT="34290" marB="34290">
                    <a:solidFill>
                      <a:schemeClr val="bg1">
                        <a:lumMod val="95000"/>
                      </a:schemeClr>
                    </a:solidFill>
                  </a:tcPr>
                </a:tc>
              </a:tr>
              <a:tr h="241897">
                <a:tc>
                  <a:txBody>
                    <a:bodyPr/>
                    <a:lstStyle/>
                    <a:p>
                      <a:r>
                        <a:rPr lang="fr-FR" sz="1200" dirty="0" smtClean="0">
                          <a:latin typeface="Arial" pitchFamily="34" charset="0"/>
                          <a:cs typeface="Arial" pitchFamily="34" charset="0"/>
                        </a:rPr>
                        <a:t>Public: Élèves du 1er et 2</a:t>
                      </a:r>
                      <a:r>
                        <a:rPr lang="fr-FR" sz="1200" baseline="30000" dirty="0" smtClean="0">
                          <a:latin typeface="Arial" pitchFamily="34" charset="0"/>
                          <a:cs typeface="Arial" pitchFamily="34" charset="0"/>
                        </a:rPr>
                        <a:t>ème</a:t>
                      </a:r>
                      <a:r>
                        <a:rPr lang="fr-FR" sz="1200" dirty="0" smtClean="0">
                          <a:latin typeface="Arial" pitchFamily="34" charset="0"/>
                          <a:cs typeface="Arial" pitchFamily="34" charset="0"/>
                        </a:rPr>
                        <a:t> degré</a:t>
                      </a:r>
                      <a:endParaRPr lang="fr-FR" sz="1200" dirty="0">
                        <a:latin typeface="Arial" pitchFamily="34" charset="0"/>
                        <a:cs typeface="Arial" pitchFamily="34" charset="0"/>
                      </a:endParaRPr>
                    </a:p>
                  </a:txBody>
                  <a:tcPr marL="121920" marR="121920" marT="34290" marB="34290">
                    <a:solidFill>
                      <a:schemeClr val="bg1">
                        <a:lumMod val="95000"/>
                      </a:schemeClr>
                    </a:solidFill>
                  </a:tcPr>
                </a:tc>
              </a:tr>
              <a:tr h="313564">
                <a:tc>
                  <a:txBody>
                    <a:bodyPr/>
                    <a:lstStyle/>
                    <a:p>
                      <a:r>
                        <a:rPr lang="fr-FR" sz="1200" b="1" dirty="0" smtClean="0">
                          <a:latin typeface="Arial" pitchFamily="34" charset="0"/>
                          <a:cs typeface="Arial" pitchFamily="34" charset="0"/>
                        </a:rPr>
                        <a:t>Piloté par la</a:t>
                      </a:r>
                      <a:r>
                        <a:rPr lang="fr-FR" sz="1200" b="1" baseline="0" dirty="0" smtClean="0">
                          <a:latin typeface="Arial" pitchFamily="34" charset="0"/>
                          <a:cs typeface="Arial" pitchFamily="34" charset="0"/>
                        </a:rPr>
                        <a:t> Rectrice </a:t>
                      </a:r>
                      <a:r>
                        <a:rPr lang="fr-FR" sz="1200" b="0" dirty="0" smtClean="0">
                          <a:latin typeface="Arial" pitchFamily="34" charset="0"/>
                          <a:cs typeface="Arial" pitchFamily="34" charset="0"/>
                        </a:rPr>
                        <a:t>(et IA-DASEN),</a:t>
                      </a:r>
                      <a:r>
                        <a:rPr lang="fr-FR" sz="1200" dirty="0" smtClean="0">
                          <a:latin typeface="Arial" pitchFamily="34" charset="0"/>
                          <a:cs typeface="Arial" pitchFamily="34" charset="0"/>
                        </a:rPr>
                        <a:t> en </a:t>
                      </a:r>
                      <a:r>
                        <a:rPr lang="fr-FR" sz="1200" baseline="0" dirty="0" smtClean="0">
                          <a:latin typeface="Arial" pitchFamily="34" charset="0"/>
                          <a:cs typeface="Arial" pitchFamily="34" charset="0"/>
                        </a:rPr>
                        <a:t>lien avec le MEN</a:t>
                      </a:r>
                      <a:endParaRPr lang="fr-FR" sz="1200" dirty="0">
                        <a:latin typeface="Arial" pitchFamily="34" charset="0"/>
                        <a:cs typeface="Arial" pitchFamily="34" charset="0"/>
                      </a:endParaRPr>
                    </a:p>
                  </a:txBody>
                  <a:tcPr marL="121920" marR="121920" marT="34290" marB="34290">
                    <a:solidFill>
                      <a:schemeClr val="bg1">
                        <a:lumMod val="95000"/>
                      </a:schemeClr>
                    </a:solidFill>
                  </a:tcPr>
                </a:tc>
              </a:tr>
            </a:tbl>
          </a:graphicData>
        </a:graphic>
      </p:graphicFrame>
      <p:graphicFrame>
        <p:nvGraphicFramePr>
          <p:cNvPr id="5" name="Tableau 4"/>
          <p:cNvGraphicFramePr>
            <a:graphicFrameLocks noGrp="1"/>
          </p:cNvGraphicFramePr>
          <p:nvPr/>
        </p:nvGraphicFramePr>
        <p:xfrm>
          <a:off x="4716016" y="1196752"/>
          <a:ext cx="4105026" cy="1022628"/>
        </p:xfrm>
        <a:graphic>
          <a:graphicData uri="http://schemas.openxmlformats.org/drawingml/2006/table">
            <a:tbl>
              <a:tblPr firstRow="1" bandRow="1">
                <a:tableStyleId>{ED083AE6-46FA-4A59-8FB0-9F97EB10719F}</a:tableStyleId>
              </a:tblPr>
              <a:tblGrid>
                <a:gridCol w="4105026"/>
              </a:tblGrid>
              <a:tr h="259369">
                <a:tc>
                  <a:txBody>
                    <a:bodyPr/>
                    <a:lstStyle/>
                    <a:p>
                      <a:pPr algn="ctr"/>
                      <a:r>
                        <a:rPr lang="fr-FR" sz="1400" dirty="0" smtClean="0">
                          <a:latin typeface="Arial" pitchFamily="34" charset="0"/>
                          <a:cs typeface="Arial" pitchFamily="34" charset="0"/>
                        </a:rPr>
                        <a:t>Remédiation</a:t>
                      </a:r>
                      <a:endParaRPr lang="fr-FR" sz="1400" dirty="0">
                        <a:latin typeface="Arial" pitchFamily="34" charset="0"/>
                        <a:cs typeface="Arial" pitchFamily="34" charset="0"/>
                      </a:endParaRPr>
                    </a:p>
                  </a:txBody>
                  <a:tcPr marL="121920" marR="121920" marT="34290" marB="34290">
                    <a:solidFill>
                      <a:schemeClr val="bg1">
                        <a:lumMod val="95000"/>
                      </a:schemeClr>
                    </a:solidFill>
                  </a:tcPr>
                </a:tc>
              </a:tr>
              <a:tr h="363116">
                <a:tc>
                  <a:txBody>
                    <a:bodyPr/>
                    <a:lstStyle/>
                    <a:p>
                      <a:pPr algn="l"/>
                      <a:r>
                        <a:rPr lang="fr-FR" sz="1200" dirty="0" smtClean="0">
                          <a:latin typeface="Arial" pitchFamily="34" charset="0"/>
                          <a:cs typeface="Arial" pitchFamily="34" charset="0"/>
                        </a:rPr>
                        <a:t>Public: Jeunes non scolarisés</a:t>
                      </a:r>
                      <a:r>
                        <a:rPr lang="fr-FR" sz="1200" baseline="0" dirty="0" smtClean="0">
                          <a:latin typeface="Arial" pitchFamily="34" charset="0"/>
                          <a:cs typeface="Arial" pitchFamily="34" charset="0"/>
                        </a:rPr>
                        <a:t> de 16 à 25 ans, sortis du système scolaire sans qualification</a:t>
                      </a:r>
                      <a:endParaRPr lang="fr-FR" sz="1200" dirty="0">
                        <a:latin typeface="Arial" pitchFamily="34" charset="0"/>
                        <a:cs typeface="Arial" pitchFamily="34" charset="0"/>
                      </a:endParaRPr>
                    </a:p>
                  </a:txBody>
                  <a:tcPr marL="121920" marR="121920" marT="34290" marB="34290">
                    <a:solidFill>
                      <a:schemeClr val="bg1">
                        <a:lumMod val="95000"/>
                      </a:schemeClr>
                    </a:solidFill>
                  </a:tcPr>
                </a:tc>
              </a:tr>
              <a:tr h="3063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latin typeface="Arial" pitchFamily="34" charset="0"/>
                          <a:ea typeface="+mn-ea"/>
                          <a:cs typeface="Arial" pitchFamily="34" charset="0"/>
                        </a:rPr>
                        <a:t>Piloté</a:t>
                      </a:r>
                      <a:r>
                        <a:rPr lang="fr-FR" sz="1200" kern="1200" baseline="0" dirty="0" smtClean="0">
                          <a:solidFill>
                            <a:schemeClr val="tx1"/>
                          </a:solidFill>
                          <a:latin typeface="Arial" pitchFamily="34" charset="0"/>
                          <a:ea typeface="+mn-ea"/>
                          <a:cs typeface="Arial" pitchFamily="34" charset="0"/>
                        </a:rPr>
                        <a:t> par les R</a:t>
                      </a:r>
                      <a:r>
                        <a:rPr lang="fr-FR" sz="1200" kern="1200" dirty="0" smtClean="0">
                          <a:solidFill>
                            <a:schemeClr val="tx1"/>
                          </a:solidFill>
                          <a:latin typeface="Arial" pitchFamily="34" charset="0"/>
                          <a:ea typeface="+mn-ea"/>
                          <a:cs typeface="Arial" pitchFamily="34" charset="0"/>
                        </a:rPr>
                        <a:t>égions </a:t>
                      </a:r>
                      <a:r>
                        <a:rPr lang="fr-FR" sz="1200" b="1" kern="1200" dirty="0" smtClean="0">
                          <a:solidFill>
                            <a:schemeClr val="tx1"/>
                          </a:solidFill>
                          <a:latin typeface="Arial" pitchFamily="34" charset="0"/>
                          <a:ea typeface="+mn-ea"/>
                          <a:cs typeface="Arial" pitchFamily="34" charset="0"/>
                        </a:rPr>
                        <a:t>en lien avec le rectorat</a:t>
                      </a:r>
                      <a:r>
                        <a:rPr lang="fr-FR" sz="1200" b="1" kern="1200" baseline="0" dirty="0" smtClean="0">
                          <a:solidFill>
                            <a:schemeClr val="tx1"/>
                          </a:solidFill>
                          <a:latin typeface="Arial" pitchFamily="34" charset="0"/>
                          <a:ea typeface="+mn-ea"/>
                          <a:cs typeface="Arial" pitchFamily="34" charset="0"/>
                        </a:rPr>
                        <a:t> (SAIO)</a:t>
                      </a:r>
                      <a:endParaRPr lang="fr-FR" sz="1200" b="1" kern="1200" dirty="0" smtClean="0">
                        <a:solidFill>
                          <a:schemeClr val="tx1"/>
                        </a:solidFill>
                        <a:latin typeface="Arial" pitchFamily="34" charset="0"/>
                        <a:ea typeface="+mn-ea"/>
                        <a:cs typeface="Arial" pitchFamily="34" charset="0"/>
                      </a:endParaRPr>
                    </a:p>
                  </a:txBody>
                  <a:tcPr marL="121920" marR="121920" marT="34290" marB="34290">
                    <a:solidFill>
                      <a:schemeClr val="bg1">
                        <a:lumMod val="95000"/>
                      </a:schemeClr>
                    </a:solidFill>
                  </a:tcPr>
                </a:tc>
              </a:tr>
            </a:tbl>
          </a:graphicData>
        </a:graphic>
      </p:graphicFrame>
      <p:sp>
        <p:nvSpPr>
          <p:cNvPr id="13" name="Rectangle à coins arrondis 12"/>
          <p:cNvSpPr/>
          <p:nvPr/>
        </p:nvSpPr>
        <p:spPr>
          <a:xfrm>
            <a:off x="1475656" y="2348880"/>
            <a:ext cx="1512168" cy="1081087"/>
          </a:xfrm>
          <a:prstGeom prst="roundRect">
            <a:avLst/>
          </a:prstGeom>
          <a:ln w="19050"/>
        </p:spPr>
        <p:style>
          <a:lnRef idx="2">
            <a:schemeClr val="accent5"/>
          </a:lnRef>
          <a:fillRef idx="1">
            <a:schemeClr val="lt1"/>
          </a:fillRef>
          <a:effectRef idx="0">
            <a:schemeClr val="accent5"/>
          </a:effectRef>
          <a:fontRef idx="minor">
            <a:schemeClr val="dk1"/>
          </a:fontRef>
        </p:style>
        <p:txBody>
          <a:bodyPr anchor="ctr"/>
          <a:lstStyle/>
          <a:p>
            <a:pPr algn="ctr" fontAlgn="auto">
              <a:spcBef>
                <a:spcPts val="0"/>
              </a:spcBef>
              <a:spcAft>
                <a:spcPts val="0"/>
              </a:spcAft>
              <a:defRPr/>
            </a:pPr>
            <a:r>
              <a:rPr lang="fr-FR" sz="1400" dirty="0">
                <a:solidFill>
                  <a:schemeClr val="tx1"/>
                </a:solidFill>
                <a:latin typeface="Arial" pitchFamily="34" charset="0"/>
                <a:ea typeface="Calibri" pitchFamily="34" charset="0"/>
                <a:cs typeface="Arial" pitchFamily="34" charset="0"/>
              </a:rPr>
              <a:t>Dispositifs </a:t>
            </a:r>
            <a:r>
              <a:rPr lang="fr-FR" sz="1400" dirty="0" smtClean="0">
                <a:solidFill>
                  <a:schemeClr val="tx1"/>
                </a:solidFill>
                <a:latin typeface="Arial" pitchFamily="34" charset="0"/>
                <a:ea typeface="Calibri" pitchFamily="34" charset="0"/>
                <a:cs typeface="Arial" pitchFamily="34" charset="0"/>
              </a:rPr>
              <a:t>nationaux et locaux</a:t>
            </a:r>
            <a:r>
              <a:rPr lang="fr-FR" sz="1400" dirty="0">
                <a:solidFill>
                  <a:schemeClr val="tx1"/>
                </a:solidFill>
                <a:latin typeface="Arial" pitchFamily="34" charset="0"/>
                <a:ea typeface="Calibri" pitchFamily="34" charset="0"/>
                <a:cs typeface="Arial" pitchFamily="34" charset="0"/>
              </a:rPr>
              <a:t> </a:t>
            </a:r>
            <a:endParaRPr lang="fr-FR" sz="1400" dirty="0">
              <a:latin typeface="Arial" pitchFamily="34" charset="0"/>
              <a:cs typeface="Arial" pitchFamily="34" charset="0"/>
            </a:endParaRPr>
          </a:p>
        </p:txBody>
      </p:sp>
      <p:sp>
        <p:nvSpPr>
          <p:cNvPr id="31" name="Rectangle à coins arrondis 30"/>
          <p:cNvSpPr/>
          <p:nvPr/>
        </p:nvSpPr>
        <p:spPr>
          <a:xfrm>
            <a:off x="2771800" y="4077072"/>
            <a:ext cx="1512168" cy="1224136"/>
          </a:xfrm>
          <a:prstGeom prst="roundRect">
            <a:avLst/>
          </a:prstGeom>
          <a:ln w="19050"/>
        </p:spPr>
        <p:style>
          <a:lnRef idx="2">
            <a:schemeClr val="accent5"/>
          </a:lnRef>
          <a:fillRef idx="1">
            <a:schemeClr val="lt1"/>
          </a:fillRef>
          <a:effectRef idx="0">
            <a:schemeClr val="accent5"/>
          </a:effectRef>
          <a:fontRef idx="minor">
            <a:schemeClr val="dk1"/>
          </a:fontRef>
        </p:style>
        <p:txBody>
          <a:bodyPr anchor="ctr"/>
          <a:lstStyle/>
          <a:p>
            <a:pPr algn="ctr" eaLnBrk="0" hangingPunct="0">
              <a:defRPr/>
            </a:pPr>
            <a:r>
              <a:rPr lang="fr-FR" sz="1400" dirty="0" smtClean="0">
                <a:solidFill>
                  <a:schemeClr val="tx1"/>
                </a:solidFill>
                <a:latin typeface="Arial" pitchFamily="34" charset="0"/>
                <a:ea typeface="Calibri" pitchFamily="34" charset="0"/>
                <a:cs typeface="Arial" pitchFamily="34" charset="0"/>
              </a:rPr>
              <a:t>Ressources pédagogiques</a:t>
            </a:r>
            <a:endParaRPr lang="fr-FR" sz="1400" dirty="0">
              <a:solidFill>
                <a:schemeClr val="tx1"/>
              </a:solidFill>
              <a:latin typeface="Arial" pitchFamily="34" charset="0"/>
              <a:cs typeface="Arial" pitchFamily="34" charset="0"/>
            </a:endParaRPr>
          </a:p>
        </p:txBody>
      </p:sp>
      <p:sp>
        <p:nvSpPr>
          <p:cNvPr id="35" name="Rectangle à coins arrondis 34"/>
          <p:cNvSpPr/>
          <p:nvPr/>
        </p:nvSpPr>
        <p:spPr>
          <a:xfrm>
            <a:off x="395536" y="4077072"/>
            <a:ext cx="1584176" cy="1224136"/>
          </a:xfrm>
          <a:prstGeom prst="roundRect">
            <a:avLst/>
          </a:prstGeom>
          <a:ln w="19050"/>
        </p:spPr>
        <p:style>
          <a:lnRef idx="2">
            <a:schemeClr val="accent5"/>
          </a:lnRef>
          <a:fillRef idx="1">
            <a:schemeClr val="lt1"/>
          </a:fillRef>
          <a:effectRef idx="0">
            <a:schemeClr val="accent5"/>
          </a:effectRef>
          <a:fontRef idx="minor">
            <a:schemeClr val="dk1"/>
          </a:fontRef>
        </p:style>
        <p:txBody>
          <a:bodyPr anchor="ctr"/>
          <a:lstStyle/>
          <a:p>
            <a:pPr algn="ctr" eaLnBrk="0" hangingPunct="0">
              <a:defRPr/>
            </a:pPr>
            <a:r>
              <a:rPr lang="fr-FR" sz="1400" dirty="0">
                <a:solidFill>
                  <a:schemeClr val="tx1"/>
                </a:solidFill>
                <a:latin typeface="Arial" pitchFamily="34" charset="0"/>
                <a:ea typeface="Calibri" pitchFamily="34" charset="0"/>
                <a:cs typeface="Arial" pitchFamily="34" charset="0"/>
              </a:rPr>
              <a:t>Ressources </a:t>
            </a:r>
            <a:r>
              <a:rPr lang="fr-FR" sz="1400" dirty="0" smtClean="0">
                <a:solidFill>
                  <a:schemeClr val="tx1"/>
                </a:solidFill>
                <a:latin typeface="Arial" pitchFamily="34" charset="0"/>
                <a:ea typeface="Calibri" pitchFamily="34" charset="0"/>
                <a:cs typeface="Arial" pitchFamily="34" charset="0"/>
              </a:rPr>
              <a:t>humaines et formation continue</a:t>
            </a:r>
            <a:endParaRPr lang="fr-FR" sz="1400" dirty="0">
              <a:solidFill>
                <a:schemeClr val="tx1"/>
              </a:solidFill>
              <a:latin typeface="Arial" pitchFamily="34" charset="0"/>
              <a:cs typeface="Arial" pitchFamily="34" charset="0"/>
            </a:endParaRPr>
          </a:p>
        </p:txBody>
      </p:sp>
      <p:sp>
        <p:nvSpPr>
          <p:cNvPr id="61" name="Rectangle à coins arrondis 60"/>
          <p:cNvSpPr/>
          <p:nvPr/>
        </p:nvSpPr>
        <p:spPr>
          <a:xfrm>
            <a:off x="4860032" y="2564904"/>
            <a:ext cx="2341016" cy="648146"/>
          </a:xfrm>
          <a:prstGeom prst="roundRect">
            <a:avLst/>
          </a:prstGeom>
          <a:ln w="19050"/>
        </p:spPr>
        <p:style>
          <a:lnRef idx="2">
            <a:schemeClr val="accent5"/>
          </a:lnRef>
          <a:fillRef idx="1">
            <a:schemeClr val="lt1"/>
          </a:fillRef>
          <a:effectRef idx="0">
            <a:schemeClr val="accent5"/>
          </a:effectRef>
          <a:fontRef idx="minor">
            <a:schemeClr val="dk1"/>
          </a:fontRef>
        </p:style>
        <p:txBody>
          <a:bodyPr anchor="ctr"/>
          <a:lstStyle/>
          <a:p>
            <a:pPr algn="ctr" fontAlgn="auto">
              <a:spcBef>
                <a:spcPts val="0"/>
              </a:spcBef>
              <a:spcAft>
                <a:spcPts val="0"/>
              </a:spcAft>
              <a:defRPr/>
            </a:pPr>
            <a:r>
              <a:rPr lang="fr-FR" sz="1400" dirty="0">
                <a:solidFill>
                  <a:schemeClr val="tx1"/>
                </a:solidFill>
                <a:latin typeface="Arial" pitchFamily="34" charset="0"/>
                <a:cs typeface="Arial" pitchFamily="34" charset="0"/>
              </a:rPr>
              <a:t>Repérage et recensement des jeunes décrocheurs</a:t>
            </a:r>
            <a:endParaRPr lang="fr-FR" sz="1400" b="1" dirty="0">
              <a:latin typeface="Arial" pitchFamily="34" charset="0"/>
              <a:cs typeface="Arial" pitchFamily="34" charset="0"/>
            </a:endParaRPr>
          </a:p>
        </p:txBody>
      </p:sp>
      <p:sp>
        <p:nvSpPr>
          <p:cNvPr id="63" name="Rectangle à coins arrondis 62"/>
          <p:cNvSpPr/>
          <p:nvPr/>
        </p:nvSpPr>
        <p:spPr>
          <a:xfrm>
            <a:off x="4896792" y="3645098"/>
            <a:ext cx="2341016" cy="791915"/>
          </a:xfrm>
          <a:prstGeom prst="roundRect">
            <a:avLst/>
          </a:prstGeom>
          <a:ln w="19050"/>
        </p:spPr>
        <p:style>
          <a:lnRef idx="2">
            <a:schemeClr val="accent5"/>
          </a:lnRef>
          <a:fillRef idx="1">
            <a:schemeClr val="lt1"/>
          </a:fillRef>
          <a:effectRef idx="0">
            <a:schemeClr val="accent5"/>
          </a:effectRef>
          <a:fontRef idx="minor">
            <a:schemeClr val="dk1"/>
          </a:fontRef>
        </p:style>
        <p:txBody>
          <a:bodyPr anchor="ctr"/>
          <a:lstStyle/>
          <a:p>
            <a:pPr algn="ctr" fontAlgn="auto">
              <a:spcBef>
                <a:spcPts val="0"/>
              </a:spcBef>
              <a:spcAft>
                <a:spcPts val="0"/>
              </a:spcAft>
              <a:defRPr/>
            </a:pPr>
            <a:r>
              <a:rPr lang="fr-FR" sz="1400" dirty="0">
                <a:latin typeface="Arial" pitchFamily="34" charset="0"/>
                <a:cs typeface="Arial" pitchFamily="34" charset="0"/>
              </a:rPr>
              <a:t>Coordination des Plateformes de Suivi et d’Appui aux Décrocheurs</a:t>
            </a:r>
            <a:endParaRPr lang="fr-FR" sz="1400" b="1" dirty="0">
              <a:latin typeface="Arial" pitchFamily="34" charset="0"/>
              <a:cs typeface="Arial" pitchFamily="34" charset="0"/>
            </a:endParaRPr>
          </a:p>
        </p:txBody>
      </p:sp>
      <p:sp>
        <p:nvSpPr>
          <p:cNvPr id="71" name="Rectangle à coins arrondis 70"/>
          <p:cNvSpPr/>
          <p:nvPr/>
        </p:nvSpPr>
        <p:spPr>
          <a:xfrm>
            <a:off x="4896792" y="4869234"/>
            <a:ext cx="2343598" cy="863625"/>
          </a:xfrm>
          <a:prstGeom prst="roundRect">
            <a:avLst/>
          </a:prstGeom>
          <a:ln w="19050"/>
        </p:spPr>
        <p:style>
          <a:lnRef idx="2">
            <a:schemeClr val="accent5"/>
          </a:lnRef>
          <a:fillRef idx="1">
            <a:schemeClr val="lt1"/>
          </a:fillRef>
          <a:effectRef idx="0">
            <a:schemeClr val="accent5"/>
          </a:effectRef>
          <a:fontRef idx="minor">
            <a:schemeClr val="dk1"/>
          </a:fontRef>
        </p:style>
        <p:txBody>
          <a:bodyPr anchor="ctr"/>
          <a:lstStyle/>
          <a:p>
            <a:pPr algn="ctr" fontAlgn="auto">
              <a:spcBef>
                <a:spcPts val="0"/>
              </a:spcBef>
              <a:spcAft>
                <a:spcPts val="0"/>
              </a:spcAft>
              <a:defRPr/>
            </a:pPr>
            <a:r>
              <a:rPr lang="fr-FR" sz="1400" dirty="0">
                <a:latin typeface="Arial" pitchFamily="34" charset="0"/>
                <a:cs typeface="Arial" pitchFamily="34" charset="0"/>
              </a:rPr>
              <a:t>Définition et coordination de l’offre régionale de remédiation</a:t>
            </a:r>
            <a:endParaRPr lang="fr-FR" sz="1400" b="1" dirty="0">
              <a:latin typeface="Arial" pitchFamily="34" charset="0"/>
              <a:cs typeface="Arial" pitchFamily="34" charset="0"/>
            </a:endParaRPr>
          </a:p>
        </p:txBody>
      </p:sp>
      <p:sp>
        <p:nvSpPr>
          <p:cNvPr id="48" name="ZoneTexte 47"/>
          <p:cNvSpPr txBox="1"/>
          <p:nvPr/>
        </p:nvSpPr>
        <p:spPr>
          <a:xfrm>
            <a:off x="6516216" y="2420888"/>
            <a:ext cx="2267744" cy="738664"/>
          </a:xfrm>
          <a:prstGeom prst="rect">
            <a:avLst/>
          </a:prstGeom>
          <a:noFill/>
        </p:spPr>
        <p:txBody>
          <a:bodyPr wrap="square" rtlCol="0">
            <a:spAutoFit/>
          </a:bodyPr>
          <a:lstStyle/>
          <a:p>
            <a:pPr algn="r"/>
            <a:r>
              <a:rPr lang="fr-FR" sz="1400" b="1" i="1" dirty="0" smtClean="0">
                <a:solidFill>
                  <a:schemeClr val="bg2">
                    <a:lumMod val="50000"/>
                  </a:schemeClr>
                </a:solidFill>
                <a:latin typeface="Arial" pitchFamily="34" charset="0"/>
                <a:cs typeface="Arial" pitchFamily="34" charset="0"/>
              </a:rPr>
              <a:t>Responsabilité </a:t>
            </a:r>
          </a:p>
          <a:p>
            <a:pPr algn="r"/>
            <a:r>
              <a:rPr lang="fr-FR" sz="1400" b="1" i="1" dirty="0" smtClean="0">
                <a:solidFill>
                  <a:schemeClr val="bg2">
                    <a:lumMod val="50000"/>
                  </a:schemeClr>
                </a:solidFill>
                <a:latin typeface="Arial" pitchFamily="34" charset="0"/>
                <a:cs typeface="Arial" pitchFamily="34" charset="0"/>
              </a:rPr>
              <a:t>de l’État</a:t>
            </a:r>
          </a:p>
          <a:p>
            <a:pPr algn="r"/>
            <a:endParaRPr lang="fr-FR" sz="1400" i="1" dirty="0">
              <a:solidFill>
                <a:schemeClr val="bg2">
                  <a:lumMod val="50000"/>
                </a:schemeClr>
              </a:solidFill>
            </a:endParaRPr>
          </a:p>
        </p:txBody>
      </p:sp>
      <p:sp>
        <p:nvSpPr>
          <p:cNvPr id="49" name="ZoneTexte 48"/>
          <p:cNvSpPr txBox="1"/>
          <p:nvPr/>
        </p:nvSpPr>
        <p:spPr>
          <a:xfrm>
            <a:off x="6012160" y="3284984"/>
            <a:ext cx="2808312" cy="1169551"/>
          </a:xfrm>
          <a:prstGeom prst="rect">
            <a:avLst/>
          </a:prstGeom>
          <a:noFill/>
        </p:spPr>
        <p:txBody>
          <a:bodyPr wrap="square" rtlCol="0">
            <a:spAutoFit/>
          </a:bodyPr>
          <a:lstStyle/>
          <a:p>
            <a:pPr algn="r"/>
            <a:r>
              <a:rPr lang="fr-FR" sz="1400" b="1" i="1" dirty="0" smtClean="0">
                <a:solidFill>
                  <a:schemeClr val="bg2">
                    <a:lumMod val="50000"/>
                  </a:schemeClr>
                </a:solidFill>
                <a:latin typeface="Arial" pitchFamily="34" charset="0"/>
                <a:cs typeface="Arial" pitchFamily="34" charset="0"/>
              </a:rPr>
              <a:t>Responsabilité de la Région, partagée </a:t>
            </a:r>
          </a:p>
          <a:p>
            <a:pPr algn="r"/>
            <a:r>
              <a:rPr lang="fr-FR" sz="1400" b="1" i="1" dirty="0" smtClean="0">
                <a:solidFill>
                  <a:schemeClr val="bg2">
                    <a:lumMod val="50000"/>
                  </a:schemeClr>
                </a:solidFill>
                <a:latin typeface="Arial" pitchFamily="34" charset="0"/>
                <a:cs typeface="Arial" pitchFamily="34" charset="0"/>
              </a:rPr>
              <a:t>avec les </a:t>
            </a:r>
          </a:p>
          <a:p>
            <a:pPr algn="r"/>
            <a:r>
              <a:rPr lang="fr-FR" sz="1400" b="1" i="1" dirty="0" smtClean="0">
                <a:solidFill>
                  <a:schemeClr val="bg2">
                    <a:lumMod val="50000"/>
                  </a:schemeClr>
                </a:solidFill>
                <a:latin typeface="Arial" pitchFamily="34" charset="0"/>
                <a:cs typeface="Arial" pitchFamily="34" charset="0"/>
              </a:rPr>
              <a:t>IA-DASEN</a:t>
            </a:r>
          </a:p>
          <a:p>
            <a:pPr algn="r"/>
            <a:endParaRPr lang="fr-FR" sz="1400" i="1" dirty="0">
              <a:solidFill>
                <a:schemeClr val="bg2">
                  <a:lumMod val="50000"/>
                </a:schemeClr>
              </a:solidFill>
            </a:endParaRPr>
          </a:p>
        </p:txBody>
      </p:sp>
      <p:sp>
        <p:nvSpPr>
          <p:cNvPr id="50" name="ZoneTexte 49"/>
          <p:cNvSpPr txBox="1"/>
          <p:nvPr/>
        </p:nvSpPr>
        <p:spPr>
          <a:xfrm>
            <a:off x="6876256" y="4509120"/>
            <a:ext cx="1944216" cy="738664"/>
          </a:xfrm>
          <a:prstGeom prst="rect">
            <a:avLst/>
          </a:prstGeom>
          <a:noFill/>
        </p:spPr>
        <p:txBody>
          <a:bodyPr wrap="square" rtlCol="0">
            <a:spAutoFit/>
          </a:bodyPr>
          <a:lstStyle/>
          <a:p>
            <a:pPr algn="r"/>
            <a:r>
              <a:rPr lang="fr-FR" sz="1400" b="1" i="1" dirty="0" smtClean="0">
                <a:solidFill>
                  <a:schemeClr val="bg2">
                    <a:lumMod val="50000"/>
                  </a:schemeClr>
                </a:solidFill>
                <a:latin typeface="Arial" pitchFamily="34" charset="0"/>
                <a:cs typeface="Arial" pitchFamily="34" charset="0"/>
              </a:rPr>
              <a:t>Responsabilité de la Région</a:t>
            </a:r>
          </a:p>
          <a:p>
            <a:pPr algn="r"/>
            <a:endParaRPr lang="fr-FR" sz="1400" i="1" dirty="0">
              <a:solidFill>
                <a:schemeClr val="bg2">
                  <a:lumMod val="50000"/>
                </a:schemeClr>
              </a:solidFill>
            </a:endParaRPr>
          </a:p>
        </p:txBody>
      </p:sp>
      <p:cxnSp>
        <p:nvCxnSpPr>
          <p:cNvPr id="55" name="Connecteur droit 54"/>
          <p:cNvCxnSpPr/>
          <p:nvPr/>
        </p:nvCxnSpPr>
        <p:spPr>
          <a:xfrm>
            <a:off x="6012160" y="3284984"/>
            <a:ext cx="0" cy="288032"/>
          </a:xfrm>
          <a:prstGeom prst="line">
            <a:avLst/>
          </a:prstGeom>
          <a:ln w="1905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58" name="Connecteur droit 57"/>
          <p:cNvCxnSpPr/>
          <p:nvPr/>
        </p:nvCxnSpPr>
        <p:spPr>
          <a:xfrm>
            <a:off x="6012160" y="4509120"/>
            <a:ext cx="0" cy="288032"/>
          </a:xfrm>
          <a:prstGeom prst="line">
            <a:avLst/>
          </a:prstGeom>
          <a:ln w="1905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60" name="Rectangle 59"/>
          <p:cNvSpPr/>
          <p:nvPr/>
        </p:nvSpPr>
        <p:spPr>
          <a:xfrm>
            <a:off x="467544" y="5949280"/>
            <a:ext cx="8064896" cy="64807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fr-FR" dirty="0" smtClean="0">
                <a:latin typeface="Arial" pitchFamily="34" charset="0"/>
                <a:cs typeface="Arial" pitchFamily="34" charset="0"/>
              </a:rPr>
              <a:t>Groupe académique Décrochage - Raccrochage</a:t>
            </a:r>
            <a:endParaRPr lang="fr-FR" dirty="0">
              <a:latin typeface="Arial" pitchFamily="34" charset="0"/>
              <a:cs typeface="Arial" pitchFamily="34" charset="0"/>
            </a:endParaRPr>
          </a:p>
        </p:txBody>
      </p:sp>
      <p:sp>
        <p:nvSpPr>
          <p:cNvPr id="64" name="Titre 1"/>
          <p:cNvSpPr txBox="1">
            <a:spLocks/>
          </p:cNvSpPr>
          <p:nvPr/>
        </p:nvSpPr>
        <p:spPr>
          <a:xfrm>
            <a:off x="395536" y="188640"/>
            <a:ext cx="8229600" cy="792088"/>
          </a:xfrm>
          <a:prstGeom prst="rect">
            <a:avLst/>
          </a:prstGeom>
          <a:solidFill>
            <a:schemeClr val="bg1">
              <a:lumMod val="95000"/>
            </a:schemeClr>
          </a:solidFill>
          <a:ln>
            <a:solidFill>
              <a:srgbClr val="7030A0"/>
            </a:solidFill>
          </a:ln>
        </p:spPr>
        <p:txBody>
          <a:bodyPr vert="horz" lIns="91440" tIns="45720" rIns="91440" bIns="45720" rtlCol="0" anchor="ctr">
            <a:normAutofit/>
          </a:bodyPr>
          <a:lstStyle/>
          <a:p>
            <a:pPr algn="ctr"/>
            <a:r>
              <a:rPr lang="fr-FR" sz="4400" dirty="0" smtClean="0">
                <a:latin typeface="Arial" pitchFamily="34" charset="0"/>
                <a:cs typeface="Arial" pitchFamily="34" charset="0"/>
              </a:rPr>
              <a:t>Pilotage et projet académiques</a:t>
            </a:r>
          </a:p>
        </p:txBody>
      </p:sp>
      <p:cxnSp>
        <p:nvCxnSpPr>
          <p:cNvPr id="20" name="Connecteur droit 19"/>
          <p:cNvCxnSpPr>
            <a:stCxn id="35" idx="3"/>
            <a:endCxn id="31" idx="1"/>
          </p:cNvCxnSpPr>
          <p:nvPr/>
        </p:nvCxnSpPr>
        <p:spPr>
          <a:xfrm>
            <a:off x="1979712" y="4689140"/>
            <a:ext cx="792088" cy="0"/>
          </a:xfrm>
          <a:prstGeom prst="line">
            <a:avLst/>
          </a:prstGeom>
          <a:ln w="1905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21" name="Espace réservé du numéro de diapositive 20"/>
          <p:cNvSpPr>
            <a:spLocks noGrp="1"/>
          </p:cNvSpPr>
          <p:nvPr>
            <p:ph type="sldNum" sz="quarter" idx="12"/>
          </p:nvPr>
        </p:nvSpPr>
        <p:spPr/>
        <p:txBody>
          <a:bodyPr/>
          <a:lstStyle/>
          <a:p>
            <a:fld id="{6405EA33-0D51-4B9F-AA88-E76557F6E502}" type="slidenum">
              <a:rPr lang="fr-FR" smtClean="0"/>
              <a:pPr/>
              <a:t>8</a:t>
            </a:fld>
            <a:endParaRPr lang="fr-FR"/>
          </a:p>
        </p:txBody>
      </p:sp>
      <p:cxnSp>
        <p:nvCxnSpPr>
          <p:cNvPr id="23" name="Connecteur droit 22"/>
          <p:cNvCxnSpPr>
            <a:stCxn id="13" idx="2"/>
            <a:endCxn id="35" idx="0"/>
          </p:cNvCxnSpPr>
          <p:nvPr/>
        </p:nvCxnSpPr>
        <p:spPr>
          <a:xfrm flipH="1">
            <a:off x="1187624" y="3429967"/>
            <a:ext cx="1044116" cy="647105"/>
          </a:xfrm>
          <a:prstGeom prst="line">
            <a:avLst/>
          </a:prstGeom>
          <a:ln w="1905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25" name="Connecteur droit 24"/>
          <p:cNvCxnSpPr>
            <a:stCxn id="13" idx="2"/>
            <a:endCxn id="31" idx="0"/>
          </p:cNvCxnSpPr>
          <p:nvPr/>
        </p:nvCxnSpPr>
        <p:spPr>
          <a:xfrm>
            <a:off x="2231740" y="3429967"/>
            <a:ext cx="1296144" cy="647105"/>
          </a:xfrm>
          <a:prstGeom prst="line">
            <a:avLst/>
          </a:prstGeom>
          <a:ln w="1905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à coins arrondis 44"/>
          <p:cNvSpPr/>
          <p:nvPr/>
        </p:nvSpPr>
        <p:spPr>
          <a:xfrm>
            <a:off x="6623720" y="4581128"/>
            <a:ext cx="1944216" cy="720080"/>
          </a:xfrm>
          <a:prstGeom prst="roundRect">
            <a:avLst/>
          </a:prstGeom>
          <a:ln>
            <a:solidFill>
              <a:schemeClr val="accent5">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fr-FR" sz="1400" dirty="0" smtClean="0">
                <a:latin typeface="+mj-lt"/>
              </a:rPr>
              <a:t>Reprise de scolarité, formation continue HORS EN</a:t>
            </a:r>
            <a:endParaRPr lang="fr-FR" sz="1400" dirty="0">
              <a:latin typeface="+mj-lt"/>
            </a:endParaRPr>
          </a:p>
        </p:txBody>
      </p:sp>
      <p:sp>
        <p:nvSpPr>
          <p:cNvPr id="47" name="Rectangle à coins arrondis 46"/>
          <p:cNvSpPr/>
          <p:nvPr/>
        </p:nvSpPr>
        <p:spPr>
          <a:xfrm>
            <a:off x="6623720" y="3573016"/>
            <a:ext cx="1944216" cy="864096"/>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fr-FR" dirty="0" smtClean="0">
                <a:latin typeface="+mj-lt"/>
              </a:rPr>
              <a:t>Offre de remédiation FOQUALE</a:t>
            </a:r>
            <a:endParaRPr lang="fr-FR" dirty="0">
              <a:latin typeface="+mj-lt"/>
            </a:endParaRPr>
          </a:p>
        </p:txBody>
      </p:sp>
      <p:cxnSp>
        <p:nvCxnSpPr>
          <p:cNvPr id="6" name="Connecteur droit 5"/>
          <p:cNvCxnSpPr/>
          <p:nvPr/>
        </p:nvCxnSpPr>
        <p:spPr>
          <a:xfrm>
            <a:off x="3347864" y="1844824"/>
            <a:ext cx="0" cy="4824536"/>
          </a:xfrm>
          <a:prstGeom prst="line">
            <a:avLst/>
          </a:prstGeom>
          <a:ln>
            <a:solidFill>
              <a:schemeClr val="bg2">
                <a:lumMod val="50000"/>
              </a:schemeClr>
            </a:solidFill>
            <a:prstDash val="dash"/>
          </a:ln>
        </p:spPr>
        <p:style>
          <a:lnRef idx="2">
            <a:schemeClr val="dk1"/>
          </a:lnRef>
          <a:fillRef idx="0">
            <a:schemeClr val="dk1"/>
          </a:fillRef>
          <a:effectRef idx="1">
            <a:schemeClr val="dk1"/>
          </a:effectRef>
          <a:fontRef idx="minor">
            <a:schemeClr val="tx1"/>
          </a:fontRef>
        </p:style>
      </p:cxnSp>
      <p:cxnSp>
        <p:nvCxnSpPr>
          <p:cNvPr id="9" name="Connecteur droit 8"/>
          <p:cNvCxnSpPr/>
          <p:nvPr/>
        </p:nvCxnSpPr>
        <p:spPr>
          <a:xfrm>
            <a:off x="6263680" y="1340768"/>
            <a:ext cx="36512" cy="5256584"/>
          </a:xfrm>
          <a:prstGeom prst="line">
            <a:avLst/>
          </a:prstGeom>
          <a:ln>
            <a:solidFill>
              <a:schemeClr val="bg2">
                <a:lumMod val="50000"/>
              </a:schemeClr>
            </a:solidFill>
            <a:prstDash val="dash"/>
          </a:ln>
        </p:spPr>
        <p:style>
          <a:lnRef idx="2">
            <a:schemeClr val="dk1"/>
          </a:lnRef>
          <a:fillRef idx="0">
            <a:schemeClr val="dk1"/>
          </a:fillRef>
          <a:effectRef idx="1">
            <a:schemeClr val="dk1"/>
          </a:effectRef>
          <a:fontRef idx="minor">
            <a:schemeClr val="tx1"/>
          </a:fontRef>
        </p:style>
      </p:cxnSp>
      <p:sp>
        <p:nvSpPr>
          <p:cNvPr id="18" name="ZoneTexte 17"/>
          <p:cNvSpPr txBox="1"/>
          <p:nvPr/>
        </p:nvSpPr>
        <p:spPr>
          <a:xfrm>
            <a:off x="1439144" y="5661248"/>
            <a:ext cx="1296144" cy="369332"/>
          </a:xfrm>
          <a:prstGeom prst="rect">
            <a:avLst/>
          </a:prstGeom>
          <a:solidFill>
            <a:schemeClr val="bg2">
              <a:lumMod val="25000"/>
            </a:schemeClr>
          </a:solidFill>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fr-FR" dirty="0" smtClean="0">
                <a:latin typeface="+mj-lt"/>
              </a:rPr>
              <a:t>Prévention</a:t>
            </a:r>
            <a:endParaRPr lang="fr-FR" dirty="0">
              <a:latin typeface="+mj-lt"/>
            </a:endParaRPr>
          </a:p>
        </p:txBody>
      </p:sp>
      <p:sp>
        <p:nvSpPr>
          <p:cNvPr id="19" name="Ellipse 18"/>
          <p:cNvSpPr/>
          <p:nvPr/>
        </p:nvSpPr>
        <p:spPr>
          <a:xfrm>
            <a:off x="3923928" y="1988840"/>
            <a:ext cx="1800200" cy="936104"/>
          </a:xfrm>
          <a:prstGeom prst="ellipse">
            <a:avLst/>
          </a:prstGeom>
          <a:solidFill>
            <a:schemeClr val="accent5">
              <a:lumMod val="20000"/>
              <a:lumOff val="80000"/>
            </a:schemeClr>
          </a:solidFill>
          <a:ln w="6350">
            <a:solidFill>
              <a:schemeClr val="accent5">
                <a:lumMod val="75000"/>
              </a:schemeClr>
            </a:solidFill>
          </a:ln>
        </p:spPr>
        <p:style>
          <a:lnRef idx="1">
            <a:schemeClr val="accent3"/>
          </a:lnRef>
          <a:fillRef idx="3">
            <a:schemeClr val="accent3"/>
          </a:fillRef>
          <a:effectRef idx="2">
            <a:schemeClr val="accent3"/>
          </a:effectRef>
          <a:fontRef idx="minor">
            <a:schemeClr val="lt1"/>
          </a:fontRef>
        </p:style>
        <p:txBody>
          <a:bodyPr rtlCol="0" anchor="ctr"/>
          <a:lstStyle/>
          <a:p>
            <a:pPr algn="ctr"/>
            <a:r>
              <a:rPr lang="fr-FR" sz="1200" b="1" dirty="0" smtClean="0">
                <a:solidFill>
                  <a:schemeClr val="tx1"/>
                </a:solidFill>
                <a:latin typeface="+mj-lt"/>
              </a:rPr>
              <a:t>SIEI (Système Interministériel d’Echange Information)</a:t>
            </a:r>
            <a:endParaRPr lang="fr-FR" sz="1200" b="1" dirty="0">
              <a:solidFill>
                <a:schemeClr val="tx1"/>
              </a:solidFill>
              <a:latin typeface="+mj-lt"/>
            </a:endParaRPr>
          </a:p>
        </p:txBody>
      </p:sp>
      <p:sp>
        <p:nvSpPr>
          <p:cNvPr id="20" name="Ellipse 19"/>
          <p:cNvSpPr/>
          <p:nvPr/>
        </p:nvSpPr>
        <p:spPr>
          <a:xfrm>
            <a:off x="3671392" y="3356992"/>
            <a:ext cx="2304256" cy="1008112"/>
          </a:xfrm>
          <a:prstGeom prst="ellipse">
            <a:avLst/>
          </a:prstGeom>
          <a:solidFill>
            <a:schemeClr val="accent5">
              <a:lumMod val="20000"/>
              <a:lumOff val="80000"/>
            </a:schemeClr>
          </a:solidFill>
          <a:ln w="6350">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fr-FR" sz="1500" dirty="0" smtClean="0">
                <a:solidFill>
                  <a:schemeClr val="tx2">
                    <a:lumMod val="50000"/>
                  </a:schemeClr>
                </a:solidFill>
                <a:latin typeface="+mj-lt"/>
              </a:rPr>
              <a:t>Plateforme de Suivi et d’Appui = « Accueil commun »</a:t>
            </a:r>
          </a:p>
        </p:txBody>
      </p:sp>
      <p:sp>
        <p:nvSpPr>
          <p:cNvPr id="21" name="Rectangle 20"/>
          <p:cNvSpPr/>
          <p:nvPr/>
        </p:nvSpPr>
        <p:spPr>
          <a:xfrm>
            <a:off x="3527376" y="5661248"/>
            <a:ext cx="1656184" cy="360040"/>
          </a:xfrm>
          <a:prstGeom prst="rect">
            <a:avLst/>
          </a:prstGeom>
          <a:solidFill>
            <a:schemeClr val="bg2"/>
          </a:solidFill>
        </p:spPr>
        <p:style>
          <a:lnRef idx="1">
            <a:schemeClr val="dk1"/>
          </a:lnRef>
          <a:fillRef idx="2">
            <a:schemeClr val="dk1"/>
          </a:fillRef>
          <a:effectRef idx="1">
            <a:schemeClr val="dk1"/>
          </a:effectRef>
          <a:fontRef idx="minor">
            <a:schemeClr val="dk1"/>
          </a:fontRef>
        </p:style>
        <p:txBody>
          <a:bodyPr rtlCol="0" anchor="ctr"/>
          <a:lstStyle/>
          <a:p>
            <a:pPr algn="ctr"/>
            <a:r>
              <a:rPr lang="fr-FR" dirty="0" smtClean="0">
                <a:latin typeface="+mj-lt"/>
              </a:rPr>
              <a:t>Identification</a:t>
            </a:r>
            <a:endParaRPr lang="fr-FR" dirty="0">
              <a:latin typeface="+mj-lt"/>
            </a:endParaRPr>
          </a:p>
        </p:txBody>
      </p:sp>
      <p:sp>
        <p:nvSpPr>
          <p:cNvPr id="22" name="Rectangle 21"/>
          <p:cNvSpPr/>
          <p:nvPr/>
        </p:nvSpPr>
        <p:spPr>
          <a:xfrm>
            <a:off x="4103440" y="5949280"/>
            <a:ext cx="1800200" cy="432048"/>
          </a:xfrm>
          <a:prstGeom prst="rect">
            <a:avLst/>
          </a:prstGeom>
          <a:solidFill>
            <a:schemeClr val="bg2">
              <a:lumMod val="25000"/>
            </a:schemeClr>
          </a:solidFill>
        </p:spPr>
        <p:style>
          <a:lnRef idx="1">
            <a:schemeClr val="dk1"/>
          </a:lnRef>
          <a:fillRef idx="3">
            <a:schemeClr val="dk1"/>
          </a:fillRef>
          <a:effectRef idx="2">
            <a:schemeClr val="dk1"/>
          </a:effectRef>
          <a:fontRef idx="minor">
            <a:schemeClr val="lt1"/>
          </a:fontRef>
        </p:style>
        <p:txBody>
          <a:bodyPr rtlCol="0" anchor="ctr"/>
          <a:lstStyle/>
          <a:p>
            <a:pPr algn="ctr"/>
            <a:r>
              <a:rPr lang="fr-FR" dirty="0" smtClean="0">
                <a:latin typeface="+mj-lt"/>
              </a:rPr>
              <a:t>Diagnostic croisé</a:t>
            </a:r>
            <a:endParaRPr lang="fr-FR" dirty="0">
              <a:latin typeface="+mj-lt"/>
            </a:endParaRPr>
          </a:p>
        </p:txBody>
      </p:sp>
      <p:sp>
        <p:nvSpPr>
          <p:cNvPr id="43" name="Rectangle à coins arrondis 42"/>
          <p:cNvSpPr/>
          <p:nvPr/>
        </p:nvSpPr>
        <p:spPr>
          <a:xfrm>
            <a:off x="6623720" y="2924944"/>
            <a:ext cx="1944216" cy="504056"/>
          </a:xfrm>
          <a:prstGeom prst="roundRect">
            <a:avLst/>
          </a:prstGeom>
          <a:ln>
            <a:solidFill>
              <a:schemeClr val="accent5">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fr-FR" sz="1400" dirty="0" smtClean="0">
                <a:latin typeface="+mj-lt"/>
              </a:rPr>
              <a:t>Accompagnement Mission Locales</a:t>
            </a:r>
            <a:endParaRPr lang="fr-FR" sz="1400" dirty="0">
              <a:latin typeface="+mj-lt"/>
            </a:endParaRPr>
          </a:p>
        </p:txBody>
      </p:sp>
      <p:sp>
        <p:nvSpPr>
          <p:cNvPr id="44" name="Rectangle à coins arrondis 43"/>
          <p:cNvSpPr/>
          <p:nvPr/>
        </p:nvSpPr>
        <p:spPr>
          <a:xfrm>
            <a:off x="6623720" y="2348880"/>
            <a:ext cx="1944216" cy="432048"/>
          </a:xfrm>
          <a:prstGeom prst="roundRect">
            <a:avLst/>
          </a:prstGeom>
          <a:ln>
            <a:solidFill>
              <a:schemeClr val="accent5">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fr-FR" dirty="0" smtClean="0">
                <a:latin typeface="+mj-lt"/>
              </a:rPr>
              <a:t>Stages Région</a:t>
            </a:r>
            <a:endParaRPr lang="fr-FR" dirty="0">
              <a:latin typeface="+mj-lt"/>
            </a:endParaRPr>
          </a:p>
        </p:txBody>
      </p:sp>
      <p:sp>
        <p:nvSpPr>
          <p:cNvPr id="46" name="Rectangle à coins arrondis 45"/>
          <p:cNvSpPr/>
          <p:nvPr/>
        </p:nvSpPr>
        <p:spPr>
          <a:xfrm>
            <a:off x="6623720" y="1484784"/>
            <a:ext cx="1944216" cy="720080"/>
          </a:xfrm>
          <a:prstGeom prst="roundRect">
            <a:avLst/>
          </a:prstGeom>
          <a:ln>
            <a:solidFill>
              <a:schemeClr val="accent5">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fr-FR" sz="1400" dirty="0" smtClean="0">
                <a:latin typeface="+mj-lt"/>
              </a:rPr>
              <a:t>Emploi, dispositifs d’insertion professionnelle…</a:t>
            </a:r>
            <a:endParaRPr lang="fr-FR" sz="1400" dirty="0">
              <a:latin typeface="+mj-lt"/>
            </a:endParaRPr>
          </a:p>
        </p:txBody>
      </p:sp>
      <p:sp>
        <p:nvSpPr>
          <p:cNvPr id="56" name="Flèche droite 55"/>
          <p:cNvSpPr/>
          <p:nvPr/>
        </p:nvSpPr>
        <p:spPr>
          <a:xfrm rot="18822327">
            <a:off x="5104119" y="2561744"/>
            <a:ext cx="1674150" cy="208502"/>
          </a:xfrm>
          <a:prstGeom prst="rightArrow">
            <a:avLst/>
          </a:prstGeom>
          <a:solidFill>
            <a:schemeClr val="accent5">
              <a:lumMod val="20000"/>
              <a:lumOff val="80000"/>
            </a:schemeClr>
          </a:soli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latin typeface="+mj-lt"/>
            </a:endParaRPr>
          </a:p>
        </p:txBody>
      </p:sp>
      <p:sp>
        <p:nvSpPr>
          <p:cNvPr id="57" name="Flèche droite 56"/>
          <p:cNvSpPr/>
          <p:nvPr/>
        </p:nvSpPr>
        <p:spPr>
          <a:xfrm rot="20285659">
            <a:off x="5840234" y="3264459"/>
            <a:ext cx="697037" cy="181008"/>
          </a:xfrm>
          <a:prstGeom prst="rightArrow">
            <a:avLst/>
          </a:prstGeom>
          <a:solidFill>
            <a:schemeClr val="accent5">
              <a:lumMod val="20000"/>
              <a:lumOff val="80000"/>
            </a:schemeClr>
          </a:soli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latin typeface="+mj-lt"/>
            </a:endParaRPr>
          </a:p>
        </p:txBody>
      </p:sp>
      <p:sp>
        <p:nvSpPr>
          <p:cNvPr id="59" name="Rectangle à coins arrondis 58"/>
          <p:cNvSpPr/>
          <p:nvPr/>
        </p:nvSpPr>
        <p:spPr>
          <a:xfrm>
            <a:off x="755576" y="2348880"/>
            <a:ext cx="2088232" cy="216024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fr-FR" b="1" dirty="0" smtClean="0"/>
              <a:t>Tous établissements de second degré: </a:t>
            </a:r>
            <a:r>
              <a:rPr lang="fr-FR" dirty="0" smtClean="0"/>
              <a:t>LEGT, LP, CFA, enseignement agricole…</a:t>
            </a:r>
            <a:endParaRPr lang="fr-FR" dirty="0"/>
          </a:p>
        </p:txBody>
      </p:sp>
      <p:cxnSp>
        <p:nvCxnSpPr>
          <p:cNvPr id="66" name="Forme 65"/>
          <p:cNvCxnSpPr>
            <a:stCxn id="59" idx="1"/>
          </p:cNvCxnSpPr>
          <p:nvPr/>
        </p:nvCxnSpPr>
        <p:spPr>
          <a:xfrm rot="10800000">
            <a:off x="395536" y="1628800"/>
            <a:ext cx="360040" cy="1800200"/>
          </a:xfrm>
          <a:prstGeom prst="bentConnector2">
            <a:avLst/>
          </a:prstGeom>
          <a:ln>
            <a:solidFill>
              <a:srgbClr val="7030A0"/>
            </a:solidFill>
          </a:ln>
        </p:spPr>
        <p:style>
          <a:lnRef idx="2">
            <a:schemeClr val="accent3"/>
          </a:lnRef>
          <a:fillRef idx="0">
            <a:schemeClr val="accent3"/>
          </a:fillRef>
          <a:effectRef idx="1">
            <a:schemeClr val="accent3"/>
          </a:effectRef>
          <a:fontRef idx="minor">
            <a:schemeClr val="tx1"/>
          </a:fontRef>
        </p:style>
      </p:cxnSp>
      <p:cxnSp>
        <p:nvCxnSpPr>
          <p:cNvPr id="70" name="Forme 69"/>
          <p:cNvCxnSpPr>
            <a:endCxn id="19" idx="0"/>
          </p:cNvCxnSpPr>
          <p:nvPr/>
        </p:nvCxnSpPr>
        <p:spPr>
          <a:xfrm>
            <a:off x="395536" y="1628800"/>
            <a:ext cx="4428492" cy="360040"/>
          </a:xfrm>
          <a:prstGeom prst="bentConnector2">
            <a:avLst/>
          </a:prstGeom>
          <a:ln>
            <a:solidFill>
              <a:srgbClr val="7030A0"/>
            </a:solidFill>
            <a:tailEnd type="arrow"/>
          </a:ln>
        </p:spPr>
        <p:style>
          <a:lnRef idx="2">
            <a:schemeClr val="accent3"/>
          </a:lnRef>
          <a:fillRef idx="0">
            <a:schemeClr val="accent3"/>
          </a:fillRef>
          <a:effectRef idx="1">
            <a:schemeClr val="accent3"/>
          </a:effectRef>
          <a:fontRef idx="minor">
            <a:schemeClr val="tx1"/>
          </a:fontRef>
        </p:style>
      </p:cxnSp>
      <p:sp>
        <p:nvSpPr>
          <p:cNvPr id="42" name="Flèche droite 41"/>
          <p:cNvSpPr/>
          <p:nvPr/>
        </p:nvSpPr>
        <p:spPr>
          <a:xfrm rot="1118713">
            <a:off x="2921391" y="3404666"/>
            <a:ext cx="775314" cy="162152"/>
          </a:xfrm>
          <a:prstGeom prst="rightArrow">
            <a:avLst/>
          </a:prstGeom>
          <a:ln w="19050"/>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dirty="0">
              <a:latin typeface="+mj-lt"/>
            </a:endParaRPr>
          </a:p>
        </p:txBody>
      </p:sp>
      <p:sp>
        <p:nvSpPr>
          <p:cNvPr id="50" name="Flèche droite 49"/>
          <p:cNvSpPr/>
          <p:nvPr/>
        </p:nvSpPr>
        <p:spPr>
          <a:xfrm rot="1457641" flipV="1">
            <a:off x="2958095" y="3046099"/>
            <a:ext cx="1126278" cy="162554"/>
          </a:xfrm>
          <a:prstGeom prst="rightArrow">
            <a:avLst/>
          </a:prstGeom>
          <a:ln w="19050"/>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dirty="0">
              <a:latin typeface="+mj-lt"/>
            </a:endParaRPr>
          </a:p>
        </p:txBody>
      </p:sp>
      <p:sp>
        <p:nvSpPr>
          <p:cNvPr id="51" name="Flèche droite 50"/>
          <p:cNvSpPr/>
          <p:nvPr/>
        </p:nvSpPr>
        <p:spPr>
          <a:xfrm rot="21047528">
            <a:off x="2924708" y="3917128"/>
            <a:ext cx="714520" cy="168677"/>
          </a:xfrm>
          <a:prstGeom prst="rightArrow">
            <a:avLst/>
          </a:prstGeom>
          <a:ln w="19050"/>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dirty="0">
              <a:latin typeface="+mj-lt"/>
            </a:endParaRPr>
          </a:p>
        </p:txBody>
      </p:sp>
      <p:cxnSp>
        <p:nvCxnSpPr>
          <p:cNvPr id="58" name="Connecteur droit avec flèche 57"/>
          <p:cNvCxnSpPr>
            <a:stCxn id="19" idx="4"/>
            <a:endCxn id="20" idx="0"/>
          </p:cNvCxnSpPr>
          <p:nvPr/>
        </p:nvCxnSpPr>
        <p:spPr>
          <a:xfrm flipH="1">
            <a:off x="4823520" y="2924944"/>
            <a:ext cx="508" cy="432048"/>
          </a:xfrm>
          <a:prstGeom prst="straightConnector1">
            <a:avLst/>
          </a:prstGeom>
          <a:ln>
            <a:solidFill>
              <a:schemeClr val="accent1">
                <a:lumMod val="20000"/>
                <a:lumOff val="80000"/>
              </a:schemeClr>
            </a:solidFill>
            <a:tailEnd type="arrow"/>
          </a:ln>
        </p:spPr>
        <p:style>
          <a:lnRef idx="2">
            <a:schemeClr val="accent3"/>
          </a:lnRef>
          <a:fillRef idx="0">
            <a:schemeClr val="accent3"/>
          </a:fillRef>
          <a:effectRef idx="1">
            <a:schemeClr val="accent3"/>
          </a:effectRef>
          <a:fontRef idx="minor">
            <a:schemeClr val="tx1"/>
          </a:fontRef>
        </p:style>
      </p:cxnSp>
      <p:sp>
        <p:nvSpPr>
          <p:cNvPr id="63" name="Flèche droite 62"/>
          <p:cNvSpPr/>
          <p:nvPr/>
        </p:nvSpPr>
        <p:spPr>
          <a:xfrm rot="19535776">
            <a:off x="5552326" y="3007328"/>
            <a:ext cx="1113494" cy="184826"/>
          </a:xfrm>
          <a:prstGeom prst="rightArrow">
            <a:avLst>
              <a:gd name="adj1" fmla="val 50000"/>
              <a:gd name="adj2" fmla="val 50000"/>
            </a:avLst>
          </a:prstGeom>
          <a:solidFill>
            <a:schemeClr val="accent5">
              <a:lumMod val="20000"/>
              <a:lumOff val="80000"/>
            </a:schemeClr>
          </a:soli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latin typeface="+mj-lt"/>
            </a:endParaRPr>
          </a:p>
        </p:txBody>
      </p:sp>
      <p:sp>
        <p:nvSpPr>
          <p:cNvPr id="64" name="Flèche droite 63"/>
          <p:cNvSpPr/>
          <p:nvPr/>
        </p:nvSpPr>
        <p:spPr>
          <a:xfrm rot="646433">
            <a:off x="6062857" y="3982770"/>
            <a:ext cx="473653" cy="173104"/>
          </a:xfrm>
          <a:prstGeom prst="rightArrow">
            <a:avLst/>
          </a:prstGeom>
          <a:solidFill>
            <a:schemeClr val="accent5">
              <a:lumMod val="20000"/>
              <a:lumOff val="80000"/>
            </a:schemeClr>
          </a:soli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latin typeface="+mj-lt"/>
            </a:endParaRPr>
          </a:p>
        </p:txBody>
      </p:sp>
      <p:sp>
        <p:nvSpPr>
          <p:cNvPr id="67" name="Flèche droite 66"/>
          <p:cNvSpPr/>
          <p:nvPr/>
        </p:nvSpPr>
        <p:spPr>
          <a:xfrm rot="2102276">
            <a:off x="5579316" y="4584941"/>
            <a:ext cx="936679" cy="169248"/>
          </a:xfrm>
          <a:prstGeom prst="rightArrow">
            <a:avLst/>
          </a:prstGeom>
          <a:solidFill>
            <a:schemeClr val="accent5">
              <a:lumMod val="20000"/>
              <a:lumOff val="80000"/>
            </a:schemeClr>
          </a:soli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latin typeface="+mj-lt"/>
            </a:endParaRPr>
          </a:p>
        </p:txBody>
      </p:sp>
      <p:sp>
        <p:nvSpPr>
          <p:cNvPr id="40" name="Rectangle 39"/>
          <p:cNvSpPr/>
          <p:nvPr/>
        </p:nvSpPr>
        <p:spPr>
          <a:xfrm>
            <a:off x="6479704" y="5661248"/>
            <a:ext cx="2160240" cy="360040"/>
          </a:xfrm>
          <a:prstGeom prst="rect">
            <a:avLst/>
          </a:prstGeom>
          <a:solidFill>
            <a:schemeClr val="bg2"/>
          </a:solidFill>
        </p:spPr>
        <p:style>
          <a:lnRef idx="1">
            <a:schemeClr val="dk1"/>
          </a:lnRef>
          <a:fillRef idx="2">
            <a:schemeClr val="dk1"/>
          </a:fillRef>
          <a:effectRef idx="1">
            <a:schemeClr val="dk1"/>
          </a:effectRef>
          <a:fontRef idx="minor">
            <a:schemeClr val="dk1"/>
          </a:fontRef>
        </p:style>
        <p:txBody>
          <a:bodyPr rtlCol="0" anchor="ctr"/>
          <a:lstStyle/>
          <a:p>
            <a:pPr algn="ctr"/>
            <a:r>
              <a:rPr lang="fr-FR" dirty="0" smtClean="0">
                <a:latin typeface="+mj-lt"/>
              </a:rPr>
              <a:t>Accompagnements</a:t>
            </a:r>
            <a:endParaRPr lang="fr-FR" dirty="0">
              <a:latin typeface="+mj-lt"/>
            </a:endParaRPr>
          </a:p>
        </p:txBody>
      </p:sp>
      <p:sp>
        <p:nvSpPr>
          <p:cNvPr id="41" name="ZoneTexte 40"/>
          <p:cNvSpPr txBox="1"/>
          <p:nvPr/>
        </p:nvSpPr>
        <p:spPr>
          <a:xfrm>
            <a:off x="6983760" y="5949280"/>
            <a:ext cx="1187624" cy="369332"/>
          </a:xfrm>
          <a:prstGeom prst="rect">
            <a:avLst/>
          </a:prstGeom>
          <a:solidFill>
            <a:schemeClr val="bg2"/>
          </a:solidFill>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fr-FR" dirty="0" smtClean="0">
                <a:latin typeface="+mj-lt"/>
              </a:rPr>
              <a:t>Solutions</a:t>
            </a:r>
          </a:p>
        </p:txBody>
      </p:sp>
      <p:sp>
        <p:nvSpPr>
          <p:cNvPr id="68" name="Rectangle 67"/>
          <p:cNvSpPr/>
          <p:nvPr/>
        </p:nvSpPr>
        <p:spPr>
          <a:xfrm>
            <a:off x="7308304" y="6237312"/>
            <a:ext cx="1368152" cy="360040"/>
          </a:xfrm>
          <a:prstGeom prst="rect">
            <a:avLst/>
          </a:prstGeom>
          <a:solidFill>
            <a:schemeClr val="bg2">
              <a:lumMod val="25000"/>
            </a:schemeClr>
          </a:solidFill>
        </p:spPr>
        <p:style>
          <a:lnRef idx="1">
            <a:schemeClr val="dk1"/>
          </a:lnRef>
          <a:fillRef idx="3">
            <a:schemeClr val="dk1"/>
          </a:fillRef>
          <a:effectRef idx="2">
            <a:schemeClr val="dk1"/>
          </a:effectRef>
          <a:fontRef idx="minor">
            <a:schemeClr val="lt1"/>
          </a:fontRef>
        </p:style>
        <p:txBody>
          <a:bodyPr rtlCol="0" anchor="ctr"/>
          <a:lstStyle/>
          <a:p>
            <a:pPr algn="ctr"/>
            <a:r>
              <a:rPr lang="fr-FR" dirty="0" smtClean="0"/>
              <a:t>Remédiation</a:t>
            </a:r>
            <a:endParaRPr lang="fr-FR" dirty="0"/>
          </a:p>
        </p:txBody>
      </p:sp>
      <p:cxnSp>
        <p:nvCxnSpPr>
          <p:cNvPr id="79" name="Connecteur droit 78"/>
          <p:cNvCxnSpPr/>
          <p:nvPr/>
        </p:nvCxnSpPr>
        <p:spPr>
          <a:xfrm>
            <a:off x="431032" y="5517232"/>
            <a:ext cx="8280920" cy="0"/>
          </a:xfrm>
          <a:prstGeom prst="line">
            <a:avLst/>
          </a:prstGeom>
          <a:ln>
            <a:solidFill>
              <a:schemeClr val="bg2">
                <a:lumMod val="50000"/>
              </a:schemeClr>
            </a:solidFill>
            <a:prstDash val="dash"/>
          </a:ln>
        </p:spPr>
        <p:style>
          <a:lnRef idx="2">
            <a:schemeClr val="dk1"/>
          </a:lnRef>
          <a:fillRef idx="0">
            <a:schemeClr val="dk1"/>
          </a:fillRef>
          <a:effectRef idx="1">
            <a:schemeClr val="dk1"/>
          </a:effectRef>
          <a:fontRef idx="minor">
            <a:schemeClr val="tx1"/>
          </a:fontRef>
        </p:style>
      </p:cxnSp>
      <p:cxnSp>
        <p:nvCxnSpPr>
          <p:cNvPr id="95" name="Connecteur droit avec flèche 94"/>
          <p:cNvCxnSpPr/>
          <p:nvPr/>
        </p:nvCxnSpPr>
        <p:spPr>
          <a:xfrm>
            <a:off x="-1260648" y="5661248"/>
            <a:ext cx="914400"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4" name="Titre 1"/>
          <p:cNvSpPr txBox="1">
            <a:spLocks/>
          </p:cNvSpPr>
          <p:nvPr/>
        </p:nvSpPr>
        <p:spPr>
          <a:xfrm>
            <a:off x="395536" y="260648"/>
            <a:ext cx="8229600" cy="792088"/>
          </a:xfrm>
          <a:prstGeom prst="rect">
            <a:avLst/>
          </a:prstGeom>
          <a:solidFill>
            <a:schemeClr val="bg1">
              <a:lumMod val="95000"/>
            </a:schemeClr>
          </a:solidFill>
          <a:ln>
            <a:solidFill>
              <a:srgbClr val="7030A0"/>
            </a:solidFill>
          </a:ln>
        </p:spPr>
        <p:txBody>
          <a:bodyPr vert="horz" lIns="91440" tIns="45720" rIns="91440" bIns="45720" rtlCol="0" anchor="ctr">
            <a:normAutofit/>
          </a:bodyPr>
          <a:lstStyle/>
          <a:p>
            <a:pPr lvl="0" algn="ctr">
              <a:spcBef>
                <a:spcPct val="0"/>
              </a:spcBef>
            </a:pPr>
            <a:r>
              <a:rPr lang="fr-FR" sz="4400" dirty="0" smtClean="0">
                <a:latin typeface="Arial Narrow" pitchFamily="34" charset="0"/>
              </a:rPr>
              <a:t>Décrocheurs : Suivi et remédiation</a:t>
            </a:r>
            <a:endParaRPr kumimoji="0" lang="fr-FR" sz="4400" b="0" i="0" u="none" strike="noStrike" kern="1200" cap="none" spc="0" normalizeH="0" baseline="0" noProof="0" dirty="0" smtClean="0">
              <a:ln>
                <a:noFill/>
              </a:ln>
              <a:solidFill>
                <a:schemeClr val="tx1"/>
              </a:solidFill>
              <a:effectLst/>
              <a:uLnTx/>
              <a:uFillTx/>
              <a:latin typeface="Arial Narrow" pitchFamily="34" charset="0"/>
              <a:ea typeface="+mj-ea"/>
              <a:cs typeface="+mj-cs"/>
            </a:endParaRPr>
          </a:p>
        </p:txBody>
      </p:sp>
      <p:sp>
        <p:nvSpPr>
          <p:cNvPr id="32" name="Espace réservé du numéro de diapositive 31"/>
          <p:cNvSpPr>
            <a:spLocks noGrp="1"/>
          </p:cNvSpPr>
          <p:nvPr>
            <p:ph type="sldNum" sz="quarter" idx="12"/>
          </p:nvPr>
        </p:nvSpPr>
        <p:spPr/>
        <p:txBody>
          <a:bodyPr/>
          <a:lstStyle/>
          <a:p>
            <a:fld id="{6405EA33-0D51-4B9F-AA88-E76557F6E502}" type="slidenum">
              <a:rPr lang="fr-FR" smtClean="0"/>
              <a:pPr/>
              <a:t>9</a:t>
            </a:fld>
            <a:endParaRPr lang="fr-F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2631</TotalTime>
  <Words>969</Words>
  <Application>Microsoft Office PowerPoint</Application>
  <PresentationFormat>Affichage à l'écran (4:3)</PresentationFormat>
  <Paragraphs>168</Paragraphs>
  <Slides>19</Slides>
  <Notes>6</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19</vt:i4>
      </vt:variant>
    </vt:vector>
  </HeadingPairs>
  <TitlesOfParts>
    <vt:vector size="25" baseType="lpstr">
      <vt:lpstr>Arial</vt:lpstr>
      <vt:lpstr>Arial Narrow</vt:lpstr>
      <vt:lpstr>Calibri</vt:lpstr>
      <vt:lpstr>Lucida Sans Unicode</vt:lpstr>
      <vt:lpstr>Wingdings</vt:lpstr>
      <vt:lpstr>Thème Office</vt:lpstr>
      <vt:lpstr>Groupe académique  Décrochage - Raccrochage</vt:lpstr>
      <vt:lpstr>Plan de réunion</vt:lpstr>
      <vt:lpstr>Présentation PowerPoint</vt:lpstr>
      <vt:lpstr>Plan national « Vaincre le décrochage »</vt:lpstr>
      <vt:lpstr>Plan de lutte contre le décrochage</vt:lpstr>
      <vt:lpstr>Loi de refondation de l’École</vt:lpstr>
      <vt:lpstr>Deux décrets d’application</vt:lpstr>
      <vt:lpstr>Présentation PowerPoint</vt:lpstr>
      <vt:lpstr>Présentation PowerPoint</vt:lpstr>
      <vt:lpstr> </vt:lpstr>
      <vt:lpstr>Présentation PowerPoint</vt:lpstr>
      <vt:lpstr>Quelques chiffres (mars 2014)</vt:lpstr>
      <vt:lpstr>1/4 – La prévention (1)</vt:lpstr>
      <vt:lpstr>1/4 – La prévention (2)</vt:lpstr>
      <vt:lpstr>2/4 – Le repérage</vt:lpstr>
      <vt:lpstr>3/4 – La remédiation</vt:lpstr>
      <vt:lpstr>4/4 – La formation continue des personnels</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Retour en formation initiale pour les sortants du système éducatif sans diplôme ou qualification professionnelle</dc:title>
  <dc:creator>saio-generique-2</dc:creator>
  <cp:lastModifiedBy>soukaina cloarec</cp:lastModifiedBy>
  <cp:revision>212</cp:revision>
  <dcterms:created xsi:type="dcterms:W3CDTF">2015-05-06T09:17:43Z</dcterms:created>
  <dcterms:modified xsi:type="dcterms:W3CDTF">2017-04-25T06:52:01Z</dcterms:modified>
</cp:coreProperties>
</file>