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29"/>
  </p:notesMasterIdLst>
  <p:sldIdLst>
    <p:sldId id="256" r:id="rId2"/>
    <p:sldId id="322" r:id="rId3"/>
    <p:sldId id="324" r:id="rId4"/>
    <p:sldId id="323" r:id="rId5"/>
    <p:sldId id="334" r:id="rId6"/>
    <p:sldId id="342" r:id="rId7"/>
    <p:sldId id="307" r:id="rId8"/>
    <p:sldId id="308" r:id="rId9"/>
    <p:sldId id="309" r:id="rId10"/>
    <p:sldId id="311" r:id="rId11"/>
    <p:sldId id="313" r:id="rId12"/>
    <p:sldId id="314" r:id="rId13"/>
    <p:sldId id="315" r:id="rId14"/>
    <p:sldId id="318" r:id="rId15"/>
    <p:sldId id="316" r:id="rId16"/>
    <p:sldId id="317" r:id="rId17"/>
    <p:sldId id="319" r:id="rId18"/>
    <p:sldId id="321" r:id="rId19"/>
    <p:sldId id="335" r:id="rId20"/>
    <p:sldId id="339" r:id="rId21"/>
    <p:sldId id="340" r:id="rId22"/>
    <p:sldId id="341" r:id="rId23"/>
    <p:sldId id="343" r:id="rId24"/>
    <p:sldId id="326" r:id="rId25"/>
    <p:sldId id="327" r:id="rId26"/>
    <p:sldId id="328" r:id="rId27"/>
    <p:sldId id="320"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76C687-96F0-44B1-86D2-57C812F1CAA2}" type="datetimeFigureOut">
              <a:rPr lang="fr-FR" smtClean="0"/>
              <a:t>30/11/2016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C17805-3C17-404B-8CD4-35333D7B6AAD}" type="slidenum">
              <a:rPr lang="fr-FR" smtClean="0"/>
              <a:t>‹N°›</a:t>
            </a:fld>
            <a:endParaRPr lang="fr-FR"/>
          </a:p>
        </p:txBody>
      </p:sp>
    </p:spTree>
    <p:extLst>
      <p:ext uri="{BB962C8B-B14F-4D97-AF65-F5344CB8AC3E}">
        <p14:creationId xmlns:p14="http://schemas.microsoft.com/office/powerpoint/2010/main" val="4071545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fr-FR" altLang="fr-FR" smtClean="0"/>
          </a:p>
        </p:txBody>
      </p:sp>
    </p:spTree>
    <p:extLst>
      <p:ext uri="{BB962C8B-B14F-4D97-AF65-F5344CB8AC3E}">
        <p14:creationId xmlns:p14="http://schemas.microsoft.com/office/powerpoint/2010/main" val="975932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A18468A-9E4E-40F7-BA5D-4B21826F5484}" type="datetime1">
              <a:rPr lang="fr-FR" smtClean="0"/>
              <a:t>30/11/2016</a:t>
            </a:fld>
            <a:endParaRPr lang="fr-FR"/>
          </a:p>
        </p:txBody>
      </p:sp>
      <p:sp>
        <p:nvSpPr>
          <p:cNvPr id="5" name="Footer Placeholder 4"/>
          <p:cNvSpPr>
            <a:spLocks noGrp="1"/>
          </p:cNvSpPr>
          <p:nvPr>
            <p:ph type="ftr" sz="quarter" idx="11"/>
          </p:nvPr>
        </p:nvSpPr>
        <p:spPr>
          <a:xfrm>
            <a:off x="5332412" y="5883275"/>
            <a:ext cx="4324044" cy="365125"/>
          </a:xfrm>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3895945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3548F42-2084-4585-B5B8-25675A9EAADA}" type="datetime1">
              <a:rPr lang="fr-FR" smtClean="0"/>
              <a:t>30/11/2016</a:t>
            </a:fld>
            <a:endParaRPr lang="fr-FR"/>
          </a:p>
        </p:txBody>
      </p:sp>
      <p:sp>
        <p:nvSpPr>
          <p:cNvPr id="6" name="Footer Placeholder 5"/>
          <p:cNvSpPr>
            <a:spLocks noGrp="1"/>
          </p:cNvSpPr>
          <p:nvPr>
            <p:ph type="ftr" sz="quarter" idx="11"/>
          </p:nvPr>
        </p:nvSpPr>
        <p:spPr/>
        <p:txBody>
          <a:bodyPr/>
          <a:lstStyle/>
          <a:p>
            <a:r>
              <a:rPr lang="fr-FR" smtClean="0"/>
              <a:t>Formation Formateurs niveau2 dispositf de l'entretien 30/11/2016</a:t>
            </a:r>
            <a:endParaRPr lang="fr-FR"/>
          </a:p>
        </p:txBody>
      </p:sp>
      <p:sp>
        <p:nvSpPr>
          <p:cNvPr id="7" name="Slide Number Placeholder 6"/>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1120736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30ECD12-D7FF-41B8-8615-4FEE8D136F35}" type="datetime1">
              <a:rPr lang="fr-FR" smtClean="0"/>
              <a:t>30/11/2016</a:t>
            </a:fld>
            <a:endParaRPr lang="fr-FR"/>
          </a:p>
        </p:txBody>
      </p:sp>
      <p:sp>
        <p:nvSpPr>
          <p:cNvPr id="5" name="Footer Placeholder 4"/>
          <p:cNvSpPr>
            <a:spLocks noGrp="1"/>
          </p:cNvSpPr>
          <p:nvPr>
            <p:ph type="ftr" sz="quarter" idx="11"/>
          </p:nvPr>
        </p:nvSpPr>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14567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10D43FF-1927-4753-BC42-FAC1C7DAE1B5}" type="datetime1">
              <a:rPr lang="fr-FR" smtClean="0"/>
              <a:t>30/11/2016</a:t>
            </a:fld>
            <a:endParaRPr lang="fr-FR"/>
          </a:p>
        </p:txBody>
      </p:sp>
      <p:sp>
        <p:nvSpPr>
          <p:cNvPr id="5" name="Footer Placeholder 4"/>
          <p:cNvSpPr>
            <a:spLocks noGrp="1"/>
          </p:cNvSpPr>
          <p:nvPr>
            <p:ph type="ftr" sz="quarter" idx="11"/>
          </p:nvPr>
        </p:nvSpPr>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138585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01B4D7-D052-44BD-A548-FF5EFDB7012B}" type="datetime1">
              <a:rPr lang="fr-FR" smtClean="0"/>
              <a:t>30/11/2016</a:t>
            </a:fld>
            <a:endParaRPr lang="fr-FR"/>
          </a:p>
        </p:txBody>
      </p:sp>
      <p:sp>
        <p:nvSpPr>
          <p:cNvPr id="5" name="Footer Placeholder 4"/>
          <p:cNvSpPr>
            <a:spLocks noGrp="1"/>
          </p:cNvSpPr>
          <p:nvPr>
            <p:ph type="ftr" sz="quarter" idx="11"/>
          </p:nvPr>
        </p:nvSpPr>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3639597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AECCC64-250D-4C24-939E-62D31C163397}" type="datetime1">
              <a:rPr lang="fr-FR" smtClean="0"/>
              <a:t>30/11/2016</a:t>
            </a:fld>
            <a:endParaRPr lang="fr-FR"/>
          </a:p>
        </p:txBody>
      </p:sp>
      <p:sp>
        <p:nvSpPr>
          <p:cNvPr id="5" name="Footer Placeholder 4"/>
          <p:cNvSpPr>
            <a:spLocks noGrp="1"/>
          </p:cNvSpPr>
          <p:nvPr>
            <p:ph type="ftr" sz="quarter" idx="11"/>
          </p:nvPr>
        </p:nvSpPr>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3573994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33B9DC0-2338-4906-A4C0-0C19B87EE6F0}" type="datetime1">
              <a:rPr lang="fr-FR" smtClean="0"/>
              <a:t>30/11/2016</a:t>
            </a:fld>
            <a:endParaRPr lang="fr-FR"/>
          </a:p>
        </p:txBody>
      </p:sp>
      <p:sp>
        <p:nvSpPr>
          <p:cNvPr id="5" name="Footer Placeholder 4"/>
          <p:cNvSpPr>
            <a:spLocks noGrp="1"/>
          </p:cNvSpPr>
          <p:nvPr>
            <p:ph type="ftr" sz="quarter" idx="11"/>
          </p:nvPr>
        </p:nvSpPr>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1525928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7CBACAC-36F0-4402-95C4-ADB48D0852DF}" type="datetime1">
              <a:rPr lang="fr-FR" smtClean="0"/>
              <a:t>30/11/2016</a:t>
            </a:fld>
            <a:endParaRPr lang="fr-FR"/>
          </a:p>
        </p:txBody>
      </p:sp>
      <p:sp>
        <p:nvSpPr>
          <p:cNvPr id="5" name="Footer Placeholder 4"/>
          <p:cNvSpPr>
            <a:spLocks noGrp="1"/>
          </p:cNvSpPr>
          <p:nvPr>
            <p:ph type="ftr" sz="quarter" idx="11"/>
          </p:nvPr>
        </p:nvSpPr>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23800575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1E2A3A-9A81-4AE4-8772-C7F63AAD6380}" type="datetime1">
              <a:rPr lang="fr-FR" smtClean="0"/>
              <a:t>30/11/2016</a:t>
            </a:fld>
            <a:endParaRPr lang="fr-FR"/>
          </a:p>
        </p:txBody>
      </p:sp>
      <p:sp>
        <p:nvSpPr>
          <p:cNvPr id="5" name="Footer Placeholder 4"/>
          <p:cNvSpPr>
            <a:spLocks noGrp="1"/>
          </p:cNvSpPr>
          <p:nvPr>
            <p:ph type="ftr" sz="quarter" idx="11"/>
          </p:nvPr>
        </p:nvSpPr>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27119098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609600" y="1600201"/>
            <a:ext cx="53848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97600" y="1600201"/>
            <a:ext cx="53848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0C7A107D-2F5E-4865-BBA8-379C56F6FBB2}" type="datetime1">
              <a:rPr lang="fr-FR" smtClean="0"/>
              <a:t>30/11/2016</a:t>
            </a:fld>
            <a:endParaRPr lang="fr-FR" dirty="0"/>
          </a:p>
        </p:txBody>
      </p:sp>
      <p:sp>
        <p:nvSpPr>
          <p:cNvPr id="6" name="Espace réservé du pied de page 4"/>
          <p:cNvSpPr>
            <a:spLocks noGrp="1"/>
          </p:cNvSpPr>
          <p:nvPr>
            <p:ph type="ftr" sz="quarter" idx="11"/>
          </p:nvPr>
        </p:nvSpPr>
        <p:spPr/>
        <p:txBody>
          <a:bodyPr/>
          <a:lstStyle>
            <a:lvl1pPr>
              <a:defRPr/>
            </a:lvl1pPr>
          </a:lstStyle>
          <a:p>
            <a:pPr>
              <a:defRPr/>
            </a:pPr>
            <a:r>
              <a:rPr lang="fr-FR" smtClean="0"/>
              <a:t>Formation Formateurs niveau2 dispositf de l'entretien 30/11/2016</a:t>
            </a:r>
            <a:endParaRPr lang="fr-FR"/>
          </a:p>
        </p:txBody>
      </p:sp>
      <p:sp>
        <p:nvSpPr>
          <p:cNvPr id="7" name="Espace réservé du numéro de diapositive 5"/>
          <p:cNvSpPr>
            <a:spLocks noGrp="1"/>
          </p:cNvSpPr>
          <p:nvPr>
            <p:ph type="sldNum" sz="quarter" idx="12"/>
          </p:nvPr>
        </p:nvSpPr>
        <p:spPr/>
        <p:txBody>
          <a:bodyPr/>
          <a:lstStyle>
            <a:lvl1pPr>
              <a:defRPr/>
            </a:lvl1pPr>
          </a:lstStyle>
          <a:p>
            <a:fld id="{D2B63982-8909-46D3-9CF3-86436767C650}" type="slidenum">
              <a:rPr lang="fr-FR" altLang="fr-FR"/>
              <a:pPr/>
              <a:t>‹N°›</a:t>
            </a:fld>
            <a:endParaRPr lang="fr-FR" altLang="fr-FR"/>
          </a:p>
        </p:txBody>
      </p:sp>
    </p:spTree>
    <p:extLst>
      <p:ext uri="{BB962C8B-B14F-4D97-AF65-F5344CB8AC3E}">
        <p14:creationId xmlns:p14="http://schemas.microsoft.com/office/powerpoint/2010/main" val="2685796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8BAC0EA-0208-4DF6-AFB4-B8B938FF6C74}" type="datetime1">
              <a:rPr lang="fr-FR" smtClean="0"/>
              <a:t>30/11/2016</a:t>
            </a:fld>
            <a:endParaRPr lang="fr-FR"/>
          </a:p>
        </p:txBody>
      </p:sp>
      <p:sp>
        <p:nvSpPr>
          <p:cNvPr id="5" name="Footer Placeholder 4"/>
          <p:cNvSpPr>
            <a:spLocks noGrp="1"/>
          </p:cNvSpPr>
          <p:nvPr>
            <p:ph type="ftr" sz="quarter" idx="11"/>
          </p:nvPr>
        </p:nvSpPr>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a:xfrm>
            <a:off x="10951856" y="5867131"/>
            <a:ext cx="551167" cy="365125"/>
          </a:xfrm>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1362307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83841F4-F515-4EBB-A3A3-454614E334F1}" type="datetime1">
              <a:rPr lang="fr-FR" smtClean="0"/>
              <a:t>30/11/2016</a:t>
            </a:fld>
            <a:endParaRPr lang="fr-FR"/>
          </a:p>
        </p:txBody>
      </p:sp>
      <p:sp>
        <p:nvSpPr>
          <p:cNvPr id="5" name="Footer Placeholder 4"/>
          <p:cNvSpPr>
            <a:spLocks noGrp="1"/>
          </p:cNvSpPr>
          <p:nvPr>
            <p:ph type="ftr" sz="quarter" idx="11"/>
          </p:nvPr>
        </p:nvSpPr>
        <p:spPr/>
        <p:txBody>
          <a:bodyPr/>
          <a:lstStyle/>
          <a:p>
            <a:r>
              <a:rPr lang="fr-FR" smtClean="0"/>
              <a:t>Formation Formateurs niveau2 dispositf de l'entretien 30/11/2016</a:t>
            </a:r>
            <a:endParaRPr lang="fr-FR"/>
          </a:p>
        </p:txBody>
      </p:sp>
      <p:sp>
        <p:nvSpPr>
          <p:cNvPr id="6" name="Slide Number Placeholder 5"/>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2175632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DA366DC5-D3C5-491F-B6E1-98C140AF28D9}" type="datetime1">
              <a:rPr lang="fr-FR" smtClean="0"/>
              <a:t>30/11/2016</a:t>
            </a:fld>
            <a:endParaRPr lang="fr-FR"/>
          </a:p>
        </p:txBody>
      </p:sp>
      <p:sp>
        <p:nvSpPr>
          <p:cNvPr id="6" name="Footer Placeholder 5"/>
          <p:cNvSpPr>
            <a:spLocks noGrp="1"/>
          </p:cNvSpPr>
          <p:nvPr>
            <p:ph type="ftr" sz="quarter" idx="11"/>
          </p:nvPr>
        </p:nvSpPr>
        <p:spPr/>
        <p:txBody>
          <a:bodyPr/>
          <a:lstStyle/>
          <a:p>
            <a:r>
              <a:rPr lang="fr-FR" smtClean="0"/>
              <a:t>Formation Formateurs niveau2 dispositf de l'entretien 30/11/2016</a:t>
            </a:r>
            <a:endParaRPr lang="fr-FR"/>
          </a:p>
        </p:txBody>
      </p:sp>
      <p:sp>
        <p:nvSpPr>
          <p:cNvPr id="7" name="Slide Number Placeholder 6"/>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3561165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38695A96-1563-4E1A-8F18-37CDC302EE68}" type="datetime1">
              <a:rPr lang="fr-FR" smtClean="0"/>
              <a:t>30/11/2016</a:t>
            </a:fld>
            <a:endParaRPr lang="fr-FR"/>
          </a:p>
        </p:txBody>
      </p:sp>
      <p:sp>
        <p:nvSpPr>
          <p:cNvPr id="8" name="Footer Placeholder 7"/>
          <p:cNvSpPr>
            <a:spLocks noGrp="1"/>
          </p:cNvSpPr>
          <p:nvPr>
            <p:ph type="ftr" sz="quarter" idx="11"/>
          </p:nvPr>
        </p:nvSpPr>
        <p:spPr/>
        <p:txBody>
          <a:bodyPr/>
          <a:lstStyle/>
          <a:p>
            <a:r>
              <a:rPr lang="fr-FR" smtClean="0"/>
              <a:t>Formation Formateurs niveau2 dispositf de l'entretien 30/11/2016</a:t>
            </a:r>
            <a:endParaRPr lang="fr-FR"/>
          </a:p>
        </p:txBody>
      </p:sp>
      <p:sp>
        <p:nvSpPr>
          <p:cNvPr id="9" name="Slide Number Placeholder 8"/>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2825365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07B1DD48-2920-432D-BDC5-814394F50396}" type="datetime1">
              <a:rPr lang="fr-FR" smtClean="0"/>
              <a:t>30/11/2016</a:t>
            </a:fld>
            <a:endParaRPr lang="fr-FR"/>
          </a:p>
        </p:txBody>
      </p:sp>
      <p:sp>
        <p:nvSpPr>
          <p:cNvPr id="4" name="Footer Placeholder 3"/>
          <p:cNvSpPr>
            <a:spLocks noGrp="1"/>
          </p:cNvSpPr>
          <p:nvPr>
            <p:ph type="ftr" sz="quarter" idx="11"/>
          </p:nvPr>
        </p:nvSpPr>
        <p:spPr/>
        <p:txBody>
          <a:bodyPr/>
          <a:lstStyle/>
          <a:p>
            <a:r>
              <a:rPr lang="fr-FR" smtClean="0"/>
              <a:t>Formation Formateurs niveau2 dispositf de l'entretien 30/11/2016</a:t>
            </a:r>
            <a:endParaRPr lang="fr-FR"/>
          </a:p>
        </p:txBody>
      </p:sp>
      <p:sp>
        <p:nvSpPr>
          <p:cNvPr id="5" name="Slide Number Placeholder 4"/>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4081270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77B541-6662-4C04-B533-D570C87EE712}" type="datetime1">
              <a:rPr lang="fr-FR" smtClean="0"/>
              <a:t>30/11/2016</a:t>
            </a:fld>
            <a:endParaRPr lang="fr-FR"/>
          </a:p>
        </p:txBody>
      </p:sp>
      <p:sp>
        <p:nvSpPr>
          <p:cNvPr id="3" name="Footer Placeholder 2"/>
          <p:cNvSpPr>
            <a:spLocks noGrp="1"/>
          </p:cNvSpPr>
          <p:nvPr>
            <p:ph type="ftr" sz="quarter" idx="11"/>
          </p:nvPr>
        </p:nvSpPr>
        <p:spPr/>
        <p:txBody>
          <a:bodyPr/>
          <a:lstStyle/>
          <a:p>
            <a:r>
              <a:rPr lang="fr-FR" smtClean="0"/>
              <a:t>Formation Formateurs niveau2 dispositf de l'entretien 30/11/2016</a:t>
            </a:r>
            <a:endParaRPr lang="fr-FR"/>
          </a:p>
        </p:txBody>
      </p:sp>
      <p:sp>
        <p:nvSpPr>
          <p:cNvPr id="4" name="Slide Number Placeholder 3"/>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296800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r-FR" smtClean="0"/>
              <a:t>Modifiez le style du titre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D678F0F-5F6F-484D-BA82-A4F2DD8A67CD}" type="datetime1">
              <a:rPr lang="fr-FR" smtClean="0"/>
              <a:t>30/11/2016</a:t>
            </a:fld>
            <a:endParaRPr lang="fr-FR"/>
          </a:p>
        </p:txBody>
      </p:sp>
      <p:sp>
        <p:nvSpPr>
          <p:cNvPr id="6" name="Footer Placeholder 5"/>
          <p:cNvSpPr>
            <a:spLocks noGrp="1"/>
          </p:cNvSpPr>
          <p:nvPr>
            <p:ph type="ftr" sz="quarter" idx="11"/>
          </p:nvPr>
        </p:nvSpPr>
        <p:spPr/>
        <p:txBody>
          <a:bodyPr/>
          <a:lstStyle/>
          <a:p>
            <a:r>
              <a:rPr lang="fr-FR" smtClean="0"/>
              <a:t>Formation Formateurs niveau2 dispositf de l'entretien 30/11/2016</a:t>
            </a:r>
            <a:endParaRPr lang="fr-FR"/>
          </a:p>
        </p:txBody>
      </p:sp>
      <p:sp>
        <p:nvSpPr>
          <p:cNvPr id="7" name="Slide Number Placeholder 6"/>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1853458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7A65132-FDBB-4C05-8CE8-E3BDE9933085}" type="datetime1">
              <a:rPr lang="fr-FR" smtClean="0"/>
              <a:t>30/11/2016</a:t>
            </a:fld>
            <a:endParaRPr lang="fr-FR"/>
          </a:p>
        </p:txBody>
      </p:sp>
      <p:sp>
        <p:nvSpPr>
          <p:cNvPr id="6" name="Footer Placeholder 5"/>
          <p:cNvSpPr>
            <a:spLocks noGrp="1"/>
          </p:cNvSpPr>
          <p:nvPr>
            <p:ph type="ftr" sz="quarter" idx="11"/>
          </p:nvPr>
        </p:nvSpPr>
        <p:spPr/>
        <p:txBody>
          <a:bodyPr/>
          <a:lstStyle/>
          <a:p>
            <a:r>
              <a:rPr lang="fr-FR" smtClean="0"/>
              <a:t>Formation Formateurs niveau2 dispositf de l'entretien 30/11/2016</a:t>
            </a:r>
            <a:endParaRPr lang="fr-FR"/>
          </a:p>
        </p:txBody>
      </p:sp>
      <p:sp>
        <p:nvSpPr>
          <p:cNvPr id="7" name="Slide Number Placeholder 6"/>
          <p:cNvSpPr>
            <a:spLocks noGrp="1"/>
          </p:cNvSpPr>
          <p:nvPr>
            <p:ph type="sldNum" sz="quarter" idx="12"/>
          </p:nvPr>
        </p:nvSpPr>
        <p:spPr/>
        <p:txBody>
          <a:bodyPr/>
          <a:lstStyle/>
          <a:p>
            <a:fld id="{84D8924B-4807-4343-8123-B6A17E27C477}" type="slidenum">
              <a:rPr lang="fr-FR" smtClean="0"/>
              <a:t>‹N°›</a:t>
            </a:fld>
            <a:endParaRPr lang="fr-FR"/>
          </a:p>
        </p:txBody>
      </p:sp>
    </p:spTree>
    <p:extLst>
      <p:ext uri="{BB962C8B-B14F-4D97-AF65-F5344CB8AC3E}">
        <p14:creationId xmlns:p14="http://schemas.microsoft.com/office/powerpoint/2010/main" val="1950546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37DD6BE-43FF-489A-8EDE-3E8AED8BF573}" type="datetime1">
              <a:rPr lang="fr-FR" smtClean="0"/>
              <a:t>30/11/2016</a:t>
            </a:fld>
            <a:endParaRPr lang="fr-F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fr-FR" smtClean="0"/>
              <a:t>Formation Formateurs niveau2 dispositf de l'entretien 30/11/2016</a:t>
            </a:r>
            <a:endParaRPr lang="fr-F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4D8924B-4807-4343-8123-B6A17E27C477}" type="slidenum">
              <a:rPr lang="fr-FR" smtClean="0"/>
              <a:t>‹N°›</a:t>
            </a:fld>
            <a:endParaRPr lang="fr-FR"/>
          </a:p>
        </p:txBody>
      </p:sp>
    </p:spTree>
    <p:extLst>
      <p:ext uri="{BB962C8B-B14F-4D97-AF65-F5344CB8AC3E}">
        <p14:creationId xmlns:p14="http://schemas.microsoft.com/office/powerpoint/2010/main" val="296655240"/>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 id="2147483711" r:id="rId18"/>
  </p:sldLayoutIdLst>
  <p:hf sldNum="0"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fr.wikipedia.org/wiki/Carl_Rogers"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78194" y="530942"/>
            <a:ext cx="10913806" cy="4457956"/>
          </a:xfrm>
        </p:spPr>
        <p:txBody>
          <a:bodyPr>
            <a:normAutofit fontScale="90000"/>
          </a:bodyPr>
          <a:lstStyle/>
          <a:p>
            <a:pPr algn="ctr"/>
            <a:r>
              <a:rPr lang="fr-FR" b="1" dirty="0" smtClean="0"/>
              <a:t>Former aux dispositifs d’entretiens</a:t>
            </a:r>
            <a:br>
              <a:rPr lang="fr-FR" b="1" dirty="0" smtClean="0"/>
            </a:br>
            <a:r>
              <a:rPr lang="fr-FR" b="1" dirty="0" smtClean="0"/>
              <a:t/>
            </a:r>
            <a:br>
              <a:rPr lang="fr-FR" b="1" dirty="0" smtClean="0"/>
            </a:br>
            <a:r>
              <a:rPr lang="fr-FR" sz="5300" dirty="0" smtClean="0"/>
              <a:t>L’entretien </a:t>
            </a:r>
            <a:r>
              <a:rPr lang="fr-FR" sz="5300" dirty="0"/>
              <a:t>comme moyen de favoriser l’accrochage </a:t>
            </a:r>
            <a:r>
              <a:rPr lang="fr-FR" sz="5300" dirty="0" smtClean="0"/>
              <a:t>scolaire : </a:t>
            </a:r>
            <a:br>
              <a:rPr lang="fr-FR" sz="5300" dirty="0" smtClean="0"/>
            </a:br>
            <a:r>
              <a:rPr lang="fr-FR" sz="5300" dirty="0" smtClean="0"/>
              <a:t>Comment ? À </a:t>
            </a:r>
            <a:r>
              <a:rPr lang="fr-FR" sz="5300" dirty="0"/>
              <a:t>quelles conditions</a:t>
            </a:r>
            <a:r>
              <a:rPr lang="fr-FR" dirty="0"/>
              <a:t>? </a:t>
            </a:r>
          </a:p>
        </p:txBody>
      </p:sp>
      <p:sp>
        <p:nvSpPr>
          <p:cNvPr id="3" name="Espace réservé du pied de page 2"/>
          <p:cNvSpPr>
            <a:spLocks noGrp="1"/>
          </p:cNvSpPr>
          <p:nvPr>
            <p:ph type="ftr" sz="quarter" idx="11"/>
          </p:nvPr>
        </p:nvSpPr>
        <p:spPr>
          <a:xfrm>
            <a:off x="4573075" y="6296230"/>
            <a:ext cx="4324044"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3749492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idx="4294967295"/>
          </p:nvPr>
        </p:nvSpPr>
        <p:spPr>
          <a:xfrm>
            <a:off x="1415844" y="365125"/>
            <a:ext cx="9099755" cy="1325563"/>
          </a:xfrm>
        </p:spPr>
        <p:txBody>
          <a:bodyPr/>
          <a:lstStyle/>
          <a:p>
            <a:r>
              <a:rPr lang="fr-FR" altLang="fr-FR" sz="4000" dirty="0">
                <a:solidFill>
                  <a:srgbClr val="C00000"/>
                </a:solidFill>
              </a:rPr>
              <a:t> </a:t>
            </a:r>
            <a:r>
              <a:rPr lang="fr-FR" altLang="fr-FR" sz="4000" b="1" dirty="0" smtClean="0">
                <a:solidFill>
                  <a:schemeClr val="hlink"/>
                </a:solidFill>
                <a:latin typeface="Times New Roman" panose="02020603050405020304" pitchFamily="18" charset="0"/>
              </a:rPr>
              <a:t>La posture pour l’entretien</a:t>
            </a:r>
            <a:endParaRPr lang="fr-FR" altLang="fr-FR" sz="4000" b="1" dirty="0">
              <a:solidFill>
                <a:schemeClr val="hlink"/>
              </a:solidFill>
              <a:latin typeface="Times New Roman" panose="02020603050405020304" pitchFamily="18" charset="0"/>
            </a:endParaRPr>
          </a:p>
        </p:txBody>
      </p:sp>
      <p:sp>
        <p:nvSpPr>
          <p:cNvPr id="71683" name="Rectangle 3"/>
          <p:cNvSpPr>
            <a:spLocks noGrp="1"/>
          </p:cNvSpPr>
          <p:nvPr>
            <p:ph type="body" idx="4294967295"/>
          </p:nvPr>
        </p:nvSpPr>
        <p:spPr>
          <a:xfrm>
            <a:off x="855406" y="1555033"/>
            <a:ext cx="10722077" cy="4464050"/>
          </a:xfrm>
        </p:spPr>
        <p:txBody>
          <a:bodyPr>
            <a:normAutofit fontScale="62500" lnSpcReduction="20000"/>
          </a:bodyPr>
          <a:lstStyle/>
          <a:p>
            <a:pPr marL="0" indent="0">
              <a:lnSpc>
                <a:spcPct val="80000"/>
              </a:lnSpc>
              <a:buNone/>
            </a:pPr>
            <a:endParaRPr lang="fr-FR" altLang="fr-FR" sz="2400" dirty="0"/>
          </a:p>
          <a:p>
            <a:pPr marL="0" indent="0" algn="just">
              <a:lnSpc>
                <a:spcPct val="80000"/>
              </a:lnSpc>
              <a:buNone/>
            </a:pPr>
            <a:endParaRPr lang="fr-FR" altLang="fr-FR" sz="3600" dirty="0"/>
          </a:p>
          <a:p>
            <a:pPr algn="just">
              <a:lnSpc>
                <a:spcPct val="120000"/>
              </a:lnSpc>
              <a:buFont typeface="Wingdings" panose="05000000000000000000" pitchFamily="2" charset="2"/>
              <a:buChar char="§"/>
            </a:pPr>
            <a:r>
              <a:rPr lang="fr-FR" altLang="fr-FR" sz="5100" u="sng" dirty="0" smtClean="0"/>
              <a:t> Attitude </a:t>
            </a:r>
            <a:r>
              <a:rPr lang="fr-FR" altLang="fr-FR" sz="5100" u="sng" dirty="0"/>
              <a:t>d'empathie</a:t>
            </a:r>
            <a:r>
              <a:rPr lang="fr-FR" altLang="fr-FR" sz="5100" dirty="0"/>
              <a:t> (essayer de comprendre l'"autre" "comme si" on était à sa place... sans oublier toutefois qu'on ne l'est jamais vraiment...). </a:t>
            </a:r>
          </a:p>
          <a:p>
            <a:pPr marL="0" indent="0" algn="just">
              <a:lnSpc>
                <a:spcPct val="120000"/>
              </a:lnSpc>
            </a:pPr>
            <a:endParaRPr lang="fr-FR" altLang="fr-FR" sz="5100" dirty="0"/>
          </a:p>
          <a:p>
            <a:pPr algn="just">
              <a:lnSpc>
                <a:spcPct val="120000"/>
              </a:lnSpc>
              <a:buFont typeface="Wingdings" panose="05000000000000000000" pitchFamily="2" charset="2"/>
              <a:buChar char="§"/>
            </a:pPr>
            <a:r>
              <a:rPr lang="fr-FR" altLang="fr-FR" sz="5100" u="sng" dirty="0" smtClean="0"/>
              <a:t> Reformulation </a:t>
            </a:r>
            <a:r>
              <a:rPr lang="fr-FR" altLang="fr-FR" sz="5100" dirty="0"/>
              <a:t>ou répétition d'un mot ou d'une expression pour relancer et approfondir l'expression, bref résumé, etc. </a:t>
            </a:r>
            <a:endParaRPr lang="fr-FR" altLang="fr-FR" sz="5100" i="1" dirty="0"/>
          </a:p>
          <a:p>
            <a:pPr marL="0" indent="0">
              <a:lnSpc>
                <a:spcPct val="80000"/>
              </a:lnSpc>
            </a:pPr>
            <a:endParaRPr lang="fr-FR" altLang="fr-FR" sz="2400" u="sng" dirty="0"/>
          </a:p>
        </p:txBody>
      </p:sp>
      <p:sp>
        <p:nvSpPr>
          <p:cNvPr id="2" name="Espace réservé du pied de page 1"/>
          <p:cNvSpPr>
            <a:spLocks noGrp="1"/>
          </p:cNvSpPr>
          <p:nvPr>
            <p:ph type="ftr" sz="quarter" idx="11"/>
          </p:nvPr>
        </p:nvSpPr>
        <p:spPr/>
        <p:txBody>
          <a:bodyPr/>
          <a:lstStyle/>
          <a:p>
            <a:r>
              <a:rPr lang="fr-FR" smtClean="0"/>
              <a:t>Formation Formateurs niveau2 dispositf de l'entretien 30/11/2016</a:t>
            </a:r>
            <a:endParaRPr lang="fr-FR"/>
          </a:p>
        </p:txBody>
      </p:sp>
    </p:spTree>
    <p:extLst>
      <p:ext uri="{BB962C8B-B14F-4D97-AF65-F5344CB8AC3E}">
        <p14:creationId xmlns:p14="http://schemas.microsoft.com/office/powerpoint/2010/main" val="1299201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idx="4294967295"/>
          </p:nvPr>
        </p:nvSpPr>
        <p:spPr>
          <a:xfrm>
            <a:off x="1106129" y="575188"/>
            <a:ext cx="10899058" cy="5279922"/>
          </a:xfrm>
        </p:spPr>
        <p:txBody>
          <a:bodyPr>
            <a:normAutofit fontScale="90000"/>
          </a:bodyPr>
          <a:lstStyle/>
          <a:p>
            <a:pPr algn="l"/>
            <a:r>
              <a:rPr lang="fr-FR" altLang="fr-FR" b="1" dirty="0" smtClean="0">
                <a:solidFill>
                  <a:schemeClr val="hlink"/>
                </a:solidFill>
                <a:latin typeface="Times New Roman" panose="02020603050405020304" pitchFamily="18" charset="0"/>
                <a:cs typeface="Times New Roman" panose="02020603050405020304" pitchFamily="18" charset="0"/>
              </a:rPr>
              <a:t>Les </a:t>
            </a:r>
            <a:r>
              <a:rPr lang="fr-FR" altLang="fr-FR" b="1" dirty="0" smtClean="0">
                <a:latin typeface="Times New Roman" panose="02020603050405020304" pitchFamily="18" charset="0"/>
                <a:cs typeface="Times New Roman" panose="02020603050405020304" pitchFamily="18" charset="0"/>
              </a:rPr>
              <a:t>objectifs </a:t>
            </a:r>
            <a:r>
              <a:rPr lang="fr-FR" altLang="fr-FR" b="1" dirty="0">
                <a:latin typeface="Times New Roman" panose="02020603050405020304" pitchFamily="18" charset="0"/>
                <a:cs typeface="Times New Roman" panose="02020603050405020304" pitchFamily="18" charset="0"/>
              </a:rPr>
              <a:t>du « tuteur »  </a:t>
            </a:r>
            <a:r>
              <a:rPr lang="fr-FR" altLang="fr-FR" b="1" dirty="0" smtClean="0">
                <a:latin typeface="Times New Roman" panose="02020603050405020304" pitchFamily="18" charset="0"/>
                <a:cs typeface="Times New Roman" panose="02020603050405020304" pitchFamily="18" charset="0"/>
              </a:rPr>
              <a:t>enseignant en entretien </a:t>
            </a:r>
            <a:br>
              <a:rPr lang="fr-FR" altLang="fr-FR" b="1" dirty="0" smtClean="0">
                <a:latin typeface="Times New Roman" panose="02020603050405020304" pitchFamily="18" charset="0"/>
                <a:cs typeface="Times New Roman" panose="02020603050405020304" pitchFamily="18" charset="0"/>
              </a:rPr>
            </a:br>
            <a:r>
              <a:rPr lang="fr-FR" altLang="fr-FR" sz="2400" dirty="0"/>
              <a:t/>
            </a:r>
            <a:br>
              <a:rPr lang="fr-FR" altLang="fr-FR" sz="2400" dirty="0"/>
            </a:br>
            <a:r>
              <a:rPr lang="fr-FR" altLang="fr-FR" sz="3200" dirty="0"/>
              <a:t>Aider les </a:t>
            </a:r>
            <a:r>
              <a:rPr lang="fr-FR" altLang="fr-FR" sz="3200" dirty="0" smtClean="0"/>
              <a:t>élèves :</a:t>
            </a:r>
            <a:br>
              <a:rPr lang="fr-FR" altLang="fr-FR" sz="3200" dirty="0" smtClean="0"/>
            </a:br>
            <a:r>
              <a:rPr lang="fr-FR" altLang="fr-FR" sz="3200" dirty="0"/>
              <a:t/>
            </a:r>
            <a:br>
              <a:rPr lang="fr-FR" altLang="fr-FR" sz="3200" dirty="0"/>
            </a:br>
            <a:r>
              <a:rPr lang="fr-FR" altLang="fr-FR" sz="3200" dirty="0" smtClean="0"/>
              <a:t>- 	</a:t>
            </a:r>
            <a:r>
              <a:rPr lang="fr-FR" altLang="fr-FR" sz="3200" b="1" dirty="0" smtClean="0"/>
              <a:t>à </a:t>
            </a:r>
            <a:r>
              <a:rPr lang="fr-FR" altLang="fr-FR" sz="3200" b="1" dirty="0"/>
              <a:t>découvrir </a:t>
            </a:r>
            <a:r>
              <a:rPr lang="fr-FR" altLang="fr-FR" sz="3200" dirty="0"/>
              <a:t>en eux les ressources nécessaires pour atteindre les objectifs de réussite ;</a:t>
            </a:r>
            <a:br>
              <a:rPr lang="fr-FR" altLang="fr-FR" sz="3200" dirty="0"/>
            </a:br>
            <a:r>
              <a:rPr lang="fr-FR" altLang="fr-FR" sz="3200" dirty="0"/>
              <a:t>- </a:t>
            </a:r>
            <a:r>
              <a:rPr lang="fr-FR" altLang="fr-FR" sz="3200" dirty="0" smtClean="0"/>
              <a:t>	</a:t>
            </a:r>
            <a:r>
              <a:rPr lang="fr-FR" altLang="fr-FR" sz="3200" b="1" dirty="0" smtClean="0"/>
              <a:t>à </a:t>
            </a:r>
            <a:r>
              <a:rPr lang="fr-FR" altLang="fr-FR" sz="3200" b="1" dirty="0"/>
              <a:t>prendre conscience </a:t>
            </a:r>
            <a:r>
              <a:rPr lang="fr-FR" altLang="fr-FR" sz="3200" dirty="0"/>
              <a:t>de leurs comportements, de leurs représentations, qui sont à l’origine de leurs freins, mais aussi de leurs compétences pour la réussite ;</a:t>
            </a:r>
            <a:br>
              <a:rPr lang="fr-FR" altLang="fr-FR" sz="3200" dirty="0"/>
            </a:br>
            <a:r>
              <a:rPr lang="fr-FR" altLang="fr-FR" sz="3200" dirty="0"/>
              <a:t>- </a:t>
            </a:r>
            <a:r>
              <a:rPr lang="fr-FR" altLang="fr-FR" sz="3200" dirty="0" smtClean="0"/>
              <a:t>	</a:t>
            </a:r>
            <a:r>
              <a:rPr lang="fr-FR" altLang="fr-FR" sz="3200" b="1" dirty="0" smtClean="0"/>
              <a:t>à </a:t>
            </a:r>
            <a:r>
              <a:rPr lang="fr-FR" altLang="fr-FR" sz="3200" b="1" dirty="0"/>
              <a:t>comprendre </a:t>
            </a:r>
            <a:r>
              <a:rPr lang="fr-FR" altLang="fr-FR" sz="3200" dirty="0"/>
              <a:t>les conséquences de leurs choix de comportement ;</a:t>
            </a:r>
            <a:br>
              <a:rPr lang="fr-FR" altLang="fr-FR" sz="3200" dirty="0"/>
            </a:br>
            <a:r>
              <a:rPr lang="fr-FR" altLang="fr-FR" sz="3200" dirty="0"/>
              <a:t>- </a:t>
            </a:r>
            <a:r>
              <a:rPr lang="fr-FR" altLang="fr-FR" sz="3200" dirty="0" smtClean="0"/>
              <a:t>	</a:t>
            </a:r>
            <a:r>
              <a:rPr lang="fr-FR" altLang="fr-FR" sz="3200" b="1" dirty="0" smtClean="0"/>
              <a:t>à </a:t>
            </a:r>
            <a:r>
              <a:rPr lang="fr-FR" altLang="fr-FR" sz="3200" b="1" dirty="0"/>
              <a:t>choisir </a:t>
            </a:r>
            <a:r>
              <a:rPr lang="fr-FR" altLang="fr-FR" sz="3200" dirty="0"/>
              <a:t>eux-mêmes les solutions qui leur </a:t>
            </a:r>
            <a:r>
              <a:rPr lang="fr-FR" altLang="fr-FR" sz="3200" dirty="0" smtClean="0"/>
              <a:t>apparaîtront constructives, motivantes </a:t>
            </a:r>
            <a:r>
              <a:rPr lang="fr-FR" altLang="fr-FR" sz="3200" dirty="0"/>
              <a:t>et nouvelles ;</a:t>
            </a:r>
            <a:br>
              <a:rPr lang="fr-FR" altLang="fr-FR" sz="3200" dirty="0"/>
            </a:br>
            <a:r>
              <a:rPr lang="fr-FR" altLang="fr-FR" sz="3200" dirty="0"/>
              <a:t>- </a:t>
            </a:r>
            <a:r>
              <a:rPr lang="fr-FR" altLang="fr-FR" sz="3200" dirty="0" smtClean="0"/>
              <a:t>	</a:t>
            </a:r>
            <a:r>
              <a:rPr lang="fr-FR" altLang="fr-FR" sz="3200" b="1" dirty="0" smtClean="0"/>
              <a:t>à </a:t>
            </a:r>
            <a:r>
              <a:rPr lang="fr-FR" altLang="fr-FR" sz="3200" b="1" dirty="0"/>
              <a:t>prioriser </a:t>
            </a:r>
            <a:r>
              <a:rPr lang="fr-FR" altLang="fr-FR" sz="3200" dirty="0"/>
              <a:t>ces solutions afin de réussir progressivement.</a:t>
            </a:r>
            <a:br>
              <a:rPr lang="fr-FR" altLang="fr-FR" sz="3200" dirty="0"/>
            </a:br>
            <a:endParaRPr lang="fr-FR" altLang="fr-FR" sz="3200" dirty="0"/>
          </a:p>
        </p:txBody>
      </p:sp>
      <p:sp>
        <p:nvSpPr>
          <p:cNvPr id="2" name="Espace réservé du pied de page 1"/>
          <p:cNvSpPr>
            <a:spLocks noGrp="1"/>
          </p:cNvSpPr>
          <p:nvPr>
            <p:ph type="ftr" sz="quarter" idx="11"/>
          </p:nvPr>
        </p:nvSpPr>
        <p:spPr>
          <a:xfrm>
            <a:off x="2439543" y="6433882"/>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651132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idx="4294967295"/>
          </p:nvPr>
        </p:nvSpPr>
        <p:spPr>
          <a:xfrm>
            <a:off x="353960" y="913068"/>
            <a:ext cx="11636479" cy="5442155"/>
          </a:xfrm>
        </p:spPr>
        <p:txBody>
          <a:bodyPr>
            <a:normAutofit fontScale="90000"/>
          </a:bodyPr>
          <a:lstStyle/>
          <a:p>
            <a:pPr algn="l">
              <a:spcBef>
                <a:spcPts val="0"/>
              </a:spcBef>
            </a:pPr>
            <a:r>
              <a:rPr lang="fr-FR" altLang="fr-FR" sz="4400" dirty="0" smtClean="0">
                <a:solidFill>
                  <a:srgbClr val="C00000"/>
                </a:solidFill>
              </a:rPr>
              <a:t>                                </a:t>
            </a:r>
            <a:br>
              <a:rPr lang="fr-FR" altLang="fr-FR" sz="4400" dirty="0" smtClean="0">
                <a:solidFill>
                  <a:srgbClr val="C00000"/>
                </a:solidFill>
              </a:rPr>
            </a:br>
            <a:r>
              <a:rPr lang="fr-FR" altLang="fr-FR" sz="4400" dirty="0">
                <a:solidFill>
                  <a:srgbClr val="C00000"/>
                </a:solidFill>
              </a:rPr>
              <a:t>	</a:t>
            </a:r>
            <a:r>
              <a:rPr lang="fr-FR" altLang="fr-FR" sz="4400" dirty="0" smtClean="0">
                <a:solidFill>
                  <a:srgbClr val="C00000"/>
                </a:solidFill>
              </a:rPr>
              <a:t>				</a:t>
            </a:r>
            <a:r>
              <a:rPr lang="fr-FR" altLang="fr-FR" sz="4400" b="1" dirty="0" smtClean="0">
                <a:solidFill>
                  <a:schemeClr val="hlink"/>
                </a:solidFill>
                <a:latin typeface="Times New Roman" panose="02020603050405020304" pitchFamily="18" charset="0"/>
              </a:rPr>
              <a:t>L’entretien : </a:t>
            </a:r>
            <a:r>
              <a:rPr lang="fr-FR" altLang="fr-FR" sz="4400" b="1" dirty="0">
                <a:solidFill>
                  <a:schemeClr val="hlink"/>
                </a:solidFill>
                <a:latin typeface="Times New Roman" panose="02020603050405020304" pitchFamily="18" charset="0"/>
              </a:rPr>
              <a:t>Conseils </a:t>
            </a:r>
            <a:r>
              <a:rPr lang="fr-FR" altLang="fr-FR" sz="4400" b="1" dirty="0" smtClean="0">
                <a:solidFill>
                  <a:schemeClr val="hlink"/>
                </a:solidFill>
                <a:latin typeface="Times New Roman" panose="02020603050405020304" pitchFamily="18" charset="0"/>
              </a:rPr>
              <a:t>pratiques</a:t>
            </a:r>
            <a:br>
              <a:rPr lang="fr-FR" altLang="fr-FR" sz="4400" b="1" dirty="0" smtClean="0">
                <a:solidFill>
                  <a:schemeClr val="hlink"/>
                </a:solidFill>
                <a:latin typeface="Times New Roman" panose="02020603050405020304" pitchFamily="18" charset="0"/>
              </a:rPr>
            </a:br>
            <a:r>
              <a:rPr lang="fr-FR" altLang="fr-FR" sz="4400" b="1" dirty="0" smtClean="0">
                <a:solidFill>
                  <a:schemeClr val="hlink"/>
                </a:solidFill>
                <a:latin typeface="Times New Roman" panose="02020603050405020304" pitchFamily="18" charset="0"/>
              </a:rPr>
              <a:t/>
            </a:r>
            <a:br>
              <a:rPr lang="fr-FR" altLang="fr-FR" sz="4400" b="1" dirty="0" smtClean="0">
                <a:solidFill>
                  <a:schemeClr val="hlink"/>
                </a:solidFill>
                <a:latin typeface="Times New Roman" panose="02020603050405020304" pitchFamily="18" charset="0"/>
              </a:rPr>
            </a:br>
            <a:r>
              <a:rPr lang="fr-FR" altLang="fr-FR" sz="3100" u="sng" dirty="0" smtClean="0">
                <a:solidFill>
                  <a:srgbClr val="FF0000"/>
                </a:solidFill>
              </a:rPr>
              <a:t>Débuter </a:t>
            </a:r>
            <a:r>
              <a:rPr lang="fr-FR" altLang="fr-FR" sz="3100" u="sng" dirty="0">
                <a:solidFill>
                  <a:srgbClr val="FF0000"/>
                </a:solidFill>
              </a:rPr>
              <a:t>et clore </a:t>
            </a:r>
            <a:r>
              <a:rPr lang="fr-FR" altLang="fr-FR" sz="3100" u="sng" dirty="0" smtClean="0">
                <a:solidFill>
                  <a:srgbClr val="FF0000"/>
                </a:solidFill>
              </a:rPr>
              <a:t>l'entretien</a:t>
            </a:r>
            <a:br>
              <a:rPr lang="fr-FR" altLang="fr-FR" sz="3100" u="sng" dirty="0" smtClean="0">
                <a:solidFill>
                  <a:srgbClr val="FF0000"/>
                </a:solidFill>
              </a:rPr>
            </a:br>
            <a:r>
              <a:rPr lang="fr-FR" altLang="fr-FR" sz="3100" dirty="0"/>
              <a:t/>
            </a:r>
            <a:br>
              <a:rPr lang="fr-FR" altLang="fr-FR" sz="3100" dirty="0"/>
            </a:br>
            <a:r>
              <a:rPr lang="fr-FR" altLang="fr-FR" sz="3100" dirty="0" smtClean="0"/>
              <a:t>-	L'introduction </a:t>
            </a:r>
            <a:r>
              <a:rPr lang="fr-FR" altLang="fr-FR" sz="3100" dirty="0"/>
              <a:t>de l'entretien est primordiale. S</a:t>
            </a:r>
            <a:r>
              <a:rPr lang="fr-FR" altLang="fr-FR" sz="3100" dirty="0" smtClean="0"/>
              <a:t>'assurer </a:t>
            </a:r>
            <a:r>
              <a:rPr lang="fr-FR" altLang="fr-FR" sz="3100" dirty="0"/>
              <a:t>que le jeune connaît les raisons de l'entretien, accepte le principe de l’accompagnement</a:t>
            </a:r>
            <a:r>
              <a:rPr lang="fr-FR" altLang="fr-FR" sz="3100" dirty="0" smtClean="0"/>
              <a:t>.</a:t>
            </a:r>
            <a:r>
              <a:rPr lang="fr-FR" altLang="fr-FR" sz="3100" dirty="0"/>
              <a:t/>
            </a:r>
            <a:br>
              <a:rPr lang="fr-FR" altLang="fr-FR" sz="3100" dirty="0"/>
            </a:br>
            <a:r>
              <a:rPr lang="fr-FR" altLang="fr-FR" sz="3100" dirty="0" smtClean="0"/>
              <a:t>-	Débutez </a:t>
            </a:r>
            <a:r>
              <a:rPr lang="fr-FR" altLang="fr-FR" sz="3100" dirty="0"/>
              <a:t>en conséquence par une présentation : vous, l'objectif de ce travail</a:t>
            </a:r>
            <a:r>
              <a:rPr lang="fr-FR" altLang="fr-FR" sz="3100" dirty="0" smtClean="0"/>
              <a:t>, le </a:t>
            </a:r>
            <a:r>
              <a:rPr lang="fr-FR" altLang="fr-FR" sz="3100" dirty="0"/>
              <a:t>rythme des </a:t>
            </a:r>
            <a:r>
              <a:rPr lang="fr-FR" altLang="fr-FR" sz="3100" dirty="0" smtClean="0"/>
              <a:t>rencontres, la durée</a:t>
            </a:r>
            <a:r>
              <a:rPr lang="fr-FR" altLang="fr-FR" sz="3100" dirty="0"/>
              <a:t>, la confidentialité, </a:t>
            </a:r>
            <a:r>
              <a:rPr lang="fr-FR" altLang="fr-FR" sz="3100" dirty="0" err="1" smtClean="0"/>
              <a:t>etc</a:t>
            </a:r>
            <a:r>
              <a:rPr lang="fr-FR" altLang="fr-FR" sz="3100" dirty="0"/>
              <a:t/>
            </a:r>
            <a:br>
              <a:rPr lang="fr-FR" altLang="fr-FR" sz="3100" dirty="0"/>
            </a:br>
            <a:r>
              <a:rPr lang="fr-FR" altLang="fr-FR" sz="3100" dirty="0" smtClean="0"/>
              <a:t>-	La </a:t>
            </a:r>
            <a:r>
              <a:rPr lang="fr-FR" altLang="fr-FR" sz="3100" dirty="0"/>
              <a:t>clôture de l‘entretien  est de la responsabilité du tuteur</a:t>
            </a:r>
            <a:r>
              <a:rPr lang="fr-FR" altLang="fr-FR" sz="3100" dirty="0" smtClean="0"/>
              <a:t>.</a:t>
            </a:r>
            <a:r>
              <a:rPr lang="fr-FR" altLang="fr-FR" sz="3100" dirty="0"/>
              <a:t/>
            </a:r>
            <a:br>
              <a:rPr lang="fr-FR" altLang="fr-FR" sz="3100" dirty="0"/>
            </a:br>
            <a:r>
              <a:rPr lang="fr-FR" altLang="fr-FR" sz="3100" dirty="0" smtClean="0"/>
              <a:t>-	La </a:t>
            </a:r>
            <a:r>
              <a:rPr lang="fr-FR" altLang="fr-FR" sz="3100" dirty="0"/>
              <a:t>dernière question de l'entretien sera toujours une question </a:t>
            </a:r>
            <a:r>
              <a:rPr lang="fr-FR" altLang="fr-FR" sz="3100" dirty="0" smtClean="0"/>
              <a:t>d'ouverture</a:t>
            </a:r>
            <a:r>
              <a:rPr lang="fr-FR" altLang="fr-FR" sz="3100" dirty="0"/>
              <a:t/>
            </a:r>
            <a:br>
              <a:rPr lang="fr-FR" altLang="fr-FR" sz="3100" dirty="0"/>
            </a:br>
            <a:r>
              <a:rPr lang="fr-FR" altLang="fr-FR" sz="3100" dirty="0" smtClean="0"/>
              <a:t>-	Faire </a:t>
            </a:r>
            <a:r>
              <a:rPr lang="fr-FR" altLang="fr-FR" sz="3100" dirty="0"/>
              <a:t>faire une « micro évaluation </a:t>
            </a:r>
            <a:r>
              <a:rPr lang="fr-FR" altLang="fr-FR" sz="3100" dirty="0" smtClean="0"/>
              <a:t>»</a:t>
            </a:r>
            <a:r>
              <a:rPr lang="fr-FR" altLang="fr-FR" sz="3100" dirty="0"/>
              <a:t/>
            </a:r>
            <a:br>
              <a:rPr lang="fr-FR" altLang="fr-FR" sz="3100" dirty="0"/>
            </a:br>
            <a:r>
              <a:rPr lang="fr-FR" altLang="fr-FR" sz="3100" dirty="0" smtClean="0"/>
              <a:t>-	Faire </a:t>
            </a:r>
            <a:r>
              <a:rPr lang="fr-FR" altLang="fr-FR" sz="3100" dirty="0"/>
              <a:t>une synthèse </a:t>
            </a:r>
            <a:br>
              <a:rPr lang="fr-FR" altLang="fr-FR" sz="3100" dirty="0"/>
            </a:br>
            <a:r>
              <a:rPr lang="fr-FR" altLang="fr-FR" sz="3100" dirty="0" smtClean="0"/>
              <a:t>Souvent</a:t>
            </a:r>
            <a:r>
              <a:rPr lang="fr-FR" altLang="fr-FR" sz="3100" dirty="0"/>
              <a:t>, la fin officielle de l'entretien peut déclencher de nouveaux propos, tout aussi intéressants, voire plus…</a:t>
            </a:r>
            <a:r>
              <a:rPr lang="fr-FR" altLang="fr-FR" sz="2400" b="1" dirty="0"/>
              <a:t/>
            </a:r>
            <a:br>
              <a:rPr lang="fr-FR" altLang="fr-FR" sz="2400" b="1" dirty="0"/>
            </a:br>
            <a:r>
              <a:rPr lang="fr-FR" altLang="fr-FR" sz="2400" b="1" dirty="0"/>
              <a:t/>
            </a:r>
            <a:br>
              <a:rPr lang="fr-FR" altLang="fr-FR" sz="2400" b="1" dirty="0"/>
            </a:br>
            <a:r>
              <a:rPr lang="fr-FR" altLang="fr-FR" sz="1600" dirty="0"/>
              <a:t/>
            </a:r>
            <a:br>
              <a:rPr lang="fr-FR" altLang="fr-FR" sz="1600" dirty="0"/>
            </a:br>
            <a:r>
              <a:rPr lang="fr-FR" altLang="fr-FR" sz="4000" dirty="0">
                <a:solidFill>
                  <a:srgbClr val="C00000"/>
                </a:solidFill>
              </a:rPr>
              <a:t> 	</a:t>
            </a:r>
          </a:p>
        </p:txBody>
      </p:sp>
      <p:sp>
        <p:nvSpPr>
          <p:cNvPr id="2" name="Espace réservé du pied de page 1"/>
          <p:cNvSpPr>
            <a:spLocks noGrp="1"/>
          </p:cNvSpPr>
          <p:nvPr>
            <p:ph type="ftr" sz="quarter" idx="11"/>
          </p:nvPr>
        </p:nvSpPr>
        <p:spPr>
          <a:xfrm>
            <a:off x="2454292" y="6355223"/>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8216459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p:cNvSpPr>
          <p:nvPr>
            <p:ph type="title" idx="4294967295"/>
          </p:nvPr>
        </p:nvSpPr>
        <p:spPr>
          <a:xfrm>
            <a:off x="825910" y="280219"/>
            <a:ext cx="10766323" cy="2315496"/>
          </a:xfrm>
        </p:spPr>
        <p:txBody>
          <a:bodyPr>
            <a:normAutofit fontScale="90000"/>
          </a:bodyPr>
          <a:lstStyle/>
          <a:p>
            <a:pPr marL="762000" indent="-762000" algn="l">
              <a:buFontTx/>
              <a:buAutoNum type="arabicPeriod"/>
            </a:pPr>
            <a:r>
              <a:rPr lang="fr-FR" altLang="fr-FR" sz="4000" dirty="0">
                <a:solidFill>
                  <a:srgbClr val="C00000"/>
                </a:solidFill>
              </a:rPr>
              <a:t/>
            </a:r>
            <a:br>
              <a:rPr lang="fr-FR" altLang="fr-FR" sz="4000" dirty="0">
                <a:solidFill>
                  <a:srgbClr val="C00000"/>
                </a:solidFill>
              </a:rPr>
            </a:br>
            <a:r>
              <a:rPr lang="fr-FR" altLang="fr-FR" sz="4000" dirty="0">
                <a:solidFill>
                  <a:srgbClr val="C00000"/>
                </a:solidFill>
              </a:rPr>
              <a:t/>
            </a:r>
            <a:br>
              <a:rPr lang="fr-FR" altLang="fr-FR" sz="4000" dirty="0">
                <a:solidFill>
                  <a:srgbClr val="C00000"/>
                </a:solidFill>
              </a:rPr>
            </a:br>
            <a:r>
              <a:rPr lang="fr-FR" altLang="fr-FR" sz="4000" dirty="0">
                <a:solidFill>
                  <a:srgbClr val="C00000"/>
                </a:solidFill>
              </a:rPr>
              <a:t/>
            </a:r>
            <a:br>
              <a:rPr lang="fr-FR" altLang="fr-FR" sz="4000" dirty="0">
                <a:solidFill>
                  <a:srgbClr val="C00000"/>
                </a:solidFill>
              </a:rPr>
            </a:br>
            <a:r>
              <a:rPr lang="fr-FR" altLang="fr-FR" sz="4000" dirty="0">
                <a:solidFill>
                  <a:srgbClr val="C00000"/>
                </a:solidFill>
              </a:rPr>
              <a:t>		 </a:t>
            </a:r>
            <a:br>
              <a:rPr lang="fr-FR" altLang="fr-FR" sz="4000" dirty="0">
                <a:solidFill>
                  <a:srgbClr val="C00000"/>
                </a:solidFill>
              </a:rPr>
            </a:br>
            <a:r>
              <a:rPr lang="fr-FR" altLang="fr-FR" sz="4000" dirty="0">
                <a:solidFill>
                  <a:srgbClr val="C00000"/>
                </a:solidFill>
              </a:rPr>
              <a:t/>
            </a:r>
            <a:br>
              <a:rPr lang="fr-FR" altLang="fr-FR" sz="4000" dirty="0">
                <a:solidFill>
                  <a:srgbClr val="C00000"/>
                </a:solidFill>
              </a:rPr>
            </a:br>
            <a:r>
              <a:rPr lang="fr-FR" altLang="fr-FR" sz="4000" dirty="0">
                <a:solidFill>
                  <a:srgbClr val="C00000"/>
                </a:solidFill>
              </a:rPr>
              <a:t/>
            </a:r>
            <a:br>
              <a:rPr lang="fr-FR" altLang="fr-FR" sz="4000" dirty="0">
                <a:solidFill>
                  <a:srgbClr val="C00000"/>
                </a:solidFill>
              </a:rPr>
            </a:br>
            <a:r>
              <a:rPr lang="fr-FR" altLang="fr-FR" sz="4000" dirty="0" smtClean="0">
                <a:solidFill>
                  <a:srgbClr val="C00000"/>
                </a:solidFill>
              </a:rPr>
              <a:t>                       </a:t>
            </a:r>
            <a:br>
              <a:rPr lang="fr-FR" altLang="fr-FR" sz="4000" dirty="0" smtClean="0">
                <a:solidFill>
                  <a:srgbClr val="C00000"/>
                </a:solidFill>
              </a:rPr>
            </a:br>
            <a:r>
              <a:rPr lang="fr-FR" altLang="fr-FR" dirty="0">
                <a:solidFill>
                  <a:srgbClr val="C00000"/>
                </a:solidFill>
              </a:rPr>
              <a:t>	</a:t>
            </a:r>
            <a:r>
              <a:rPr lang="fr-FR" altLang="fr-FR" dirty="0" smtClean="0">
                <a:solidFill>
                  <a:srgbClr val="C00000"/>
                </a:solidFill>
              </a:rPr>
              <a:t>		</a:t>
            </a:r>
            <a:r>
              <a:rPr lang="fr-FR" altLang="fr-FR" sz="4000" dirty="0" smtClean="0">
                <a:solidFill>
                  <a:srgbClr val="C00000"/>
                </a:solidFill>
              </a:rPr>
              <a:t> </a:t>
            </a:r>
            <a:r>
              <a:rPr lang="fr-FR" altLang="fr-FR" sz="4400" b="1" dirty="0" smtClean="0">
                <a:latin typeface="Times New Roman" panose="02020603050405020304" pitchFamily="18" charset="0"/>
                <a:cs typeface="Times New Roman" panose="02020603050405020304" pitchFamily="18" charset="0"/>
              </a:rPr>
              <a:t>L’entretien : </a:t>
            </a:r>
            <a:r>
              <a:rPr lang="fr-FR" altLang="fr-FR" sz="4400" b="1" dirty="0">
                <a:latin typeface="Times New Roman" panose="02020603050405020304" pitchFamily="18" charset="0"/>
                <a:cs typeface="Times New Roman" panose="02020603050405020304" pitchFamily="18" charset="0"/>
              </a:rPr>
              <a:t>définir le cadre </a:t>
            </a:r>
            <a:r>
              <a:rPr lang="fr-FR" altLang="fr-FR" sz="4400" b="1" dirty="0" smtClean="0">
                <a:latin typeface="Times New Roman" panose="02020603050405020304" pitchFamily="18" charset="0"/>
                <a:cs typeface="Times New Roman" panose="02020603050405020304" pitchFamily="18" charset="0"/>
              </a:rPr>
              <a:t/>
            </a:r>
            <a:br>
              <a:rPr lang="fr-FR" altLang="fr-FR" sz="4400" b="1" dirty="0" smtClean="0">
                <a:latin typeface="Times New Roman" panose="02020603050405020304" pitchFamily="18" charset="0"/>
                <a:cs typeface="Times New Roman" panose="02020603050405020304" pitchFamily="18" charset="0"/>
              </a:rPr>
            </a:br>
            <a:r>
              <a:rPr lang="fr-FR" altLang="fr-FR" sz="2400" dirty="0"/>
              <a:t/>
            </a:r>
            <a:br>
              <a:rPr lang="fr-FR" altLang="fr-FR" sz="2400" dirty="0"/>
            </a:br>
            <a:r>
              <a:rPr lang="fr-FR" altLang="fr-FR" sz="3100" dirty="0"/>
              <a:t>- </a:t>
            </a:r>
            <a:r>
              <a:rPr lang="fr-FR" altLang="fr-FR" sz="3100" dirty="0" smtClean="0"/>
              <a:t>	Fixer </a:t>
            </a:r>
            <a:r>
              <a:rPr lang="fr-FR" altLang="fr-FR" sz="3100" dirty="0"/>
              <a:t>les dates à l’avance</a:t>
            </a:r>
            <a:r>
              <a:rPr lang="fr-FR" altLang="fr-FR" sz="3100" dirty="0" smtClean="0"/>
              <a:t>.</a:t>
            </a:r>
            <a:br>
              <a:rPr lang="fr-FR" altLang="fr-FR" sz="3100" dirty="0" smtClean="0"/>
            </a:br>
            <a:r>
              <a:rPr lang="fr-FR" altLang="fr-FR" sz="3100" dirty="0"/>
              <a:t/>
            </a:r>
            <a:br>
              <a:rPr lang="fr-FR" altLang="fr-FR" sz="3100" dirty="0"/>
            </a:br>
            <a:r>
              <a:rPr lang="fr-FR" altLang="fr-FR" sz="3100" dirty="0"/>
              <a:t>- Fixer une durée (une demi-heure parait être le temps approprié).</a:t>
            </a:r>
            <a:br>
              <a:rPr lang="fr-FR" altLang="fr-FR" sz="3100" dirty="0"/>
            </a:br>
            <a:r>
              <a:rPr lang="fr-FR" altLang="fr-FR" sz="3100" dirty="0"/>
              <a:t/>
            </a:r>
            <a:br>
              <a:rPr lang="fr-FR" altLang="fr-FR" sz="3100" dirty="0"/>
            </a:br>
            <a:r>
              <a:rPr lang="fr-FR" altLang="fr-FR" sz="3100" dirty="0"/>
              <a:t>- Choisir, autant que possible,  un lieu neutre. </a:t>
            </a:r>
            <a:br>
              <a:rPr lang="fr-FR" altLang="fr-FR" sz="3100" dirty="0"/>
            </a:br>
            <a:r>
              <a:rPr lang="fr-FR" altLang="fr-FR" sz="3100" dirty="0"/>
              <a:t/>
            </a:r>
            <a:br>
              <a:rPr lang="fr-FR" altLang="fr-FR" sz="3100" dirty="0"/>
            </a:br>
            <a:r>
              <a:rPr lang="fr-FR" altLang="fr-FR" sz="3100" dirty="0"/>
              <a:t>- Respecter une certaine confidentialité</a:t>
            </a:r>
            <a:br>
              <a:rPr lang="fr-FR" altLang="fr-FR" sz="3100" dirty="0"/>
            </a:br>
            <a:r>
              <a:rPr lang="fr-FR" altLang="fr-FR" sz="3100" dirty="0"/>
              <a:t/>
            </a:r>
            <a:br>
              <a:rPr lang="fr-FR" altLang="fr-FR" sz="3100" dirty="0"/>
            </a:br>
            <a:r>
              <a:rPr lang="fr-FR" altLang="fr-FR" sz="3100" dirty="0"/>
              <a:t>- Fixer des objectifs à l’entretien que l’on peut énoncer à l’élève ou fixer avec celui-ci (attentes de l’élève et du tuteur). </a:t>
            </a:r>
            <a:r>
              <a:rPr lang="fr-FR" altLang="fr-FR" sz="3100" dirty="0" smtClean="0"/>
              <a:t>S’il y en a plusieurs Rappeler </a:t>
            </a:r>
            <a:r>
              <a:rPr lang="fr-FR" altLang="fr-FR" sz="3100" dirty="0"/>
              <a:t>les points abordés lors du dernier entretien </a:t>
            </a:r>
            <a:br>
              <a:rPr lang="fr-FR" altLang="fr-FR" sz="3100" dirty="0"/>
            </a:br>
            <a:r>
              <a:rPr lang="fr-FR" altLang="fr-FR" sz="3100" dirty="0"/>
              <a:t/>
            </a:r>
            <a:br>
              <a:rPr lang="fr-FR" altLang="fr-FR" sz="3100" dirty="0"/>
            </a:br>
            <a:r>
              <a:rPr lang="fr-FR" altLang="fr-FR" sz="3100" dirty="0"/>
              <a:t>- Si le tuteur prend des notes, il en explique à l’élève la </a:t>
            </a:r>
            <a:r>
              <a:rPr lang="fr-FR" altLang="fr-FR" sz="3100" dirty="0" smtClean="0"/>
              <a:t>raison</a:t>
            </a:r>
            <a:r>
              <a:rPr lang="fr-FR" altLang="fr-FR" sz="3100" dirty="0"/>
              <a:t/>
            </a:r>
            <a:br>
              <a:rPr lang="fr-FR" altLang="fr-FR" sz="3100" dirty="0"/>
            </a:br>
            <a:r>
              <a:rPr lang="fr-FR" altLang="fr-FR" sz="4000" dirty="0">
                <a:solidFill>
                  <a:srgbClr val="C00000"/>
                </a:solidFill>
              </a:rPr>
              <a:t> </a:t>
            </a:r>
          </a:p>
        </p:txBody>
      </p:sp>
      <p:sp>
        <p:nvSpPr>
          <p:cNvPr id="2" name="Espace réservé du pied de page 1"/>
          <p:cNvSpPr>
            <a:spLocks noGrp="1"/>
          </p:cNvSpPr>
          <p:nvPr>
            <p:ph type="ftr" sz="quarter" idx="11"/>
          </p:nvPr>
        </p:nvSpPr>
        <p:spPr>
          <a:xfrm>
            <a:off x="2557531" y="649287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6110042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p:cNvSpPr>
          <p:nvPr>
            <p:ph type="title" idx="4294967295"/>
          </p:nvPr>
        </p:nvSpPr>
        <p:spPr>
          <a:xfrm>
            <a:off x="1268360" y="221227"/>
            <a:ext cx="10923639" cy="620906"/>
          </a:xfrm>
        </p:spPr>
        <p:txBody>
          <a:bodyPr>
            <a:noAutofit/>
          </a:bodyPr>
          <a:lstStyle/>
          <a:p>
            <a:pPr algn="l"/>
            <a:r>
              <a:rPr lang="fr-FR" altLang="fr-FR" sz="4400" b="1" dirty="0" smtClean="0">
                <a:solidFill>
                  <a:schemeClr val="hlink"/>
                </a:solidFill>
                <a:latin typeface="Times New Roman" panose="02020603050405020304" pitchFamily="18" charset="0"/>
              </a:rPr>
              <a:t/>
            </a:r>
            <a:br>
              <a:rPr lang="fr-FR" altLang="fr-FR" sz="4400" b="1" dirty="0" smtClean="0">
                <a:solidFill>
                  <a:schemeClr val="hlink"/>
                </a:solidFill>
                <a:latin typeface="Times New Roman" panose="02020603050405020304" pitchFamily="18" charset="0"/>
              </a:rPr>
            </a:br>
            <a:r>
              <a:rPr lang="fr-FR" altLang="fr-FR" sz="4400" b="1" dirty="0">
                <a:solidFill>
                  <a:schemeClr val="hlink"/>
                </a:solidFill>
                <a:latin typeface="Times New Roman" panose="02020603050405020304" pitchFamily="18" charset="0"/>
              </a:rPr>
              <a:t/>
            </a:r>
            <a:br>
              <a:rPr lang="fr-FR" altLang="fr-FR" sz="4400" b="1" dirty="0">
                <a:solidFill>
                  <a:schemeClr val="hlink"/>
                </a:solidFill>
                <a:latin typeface="Times New Roman" panose="02020603050405020304" pitchFamily="18" charset="0"/>
              </a:rPr>
            </a:br>
            <a:r>
              <a:rPr lang="fr-FR" altLang="fr-FR" sz="4400" b="1" dirty="0" smtClean="0">
                <a:solidFill>
                  <a:schemeClr val="hlink"/>
                </a:solidFill>
                <a:latin typeface="Times New Roman" panose="02020603050405020304" pitchFamily="18" charset="0"/>
              </a:rPr>
              <a:t/>
            </a:r>
            <a:br>
              <a:rPr lang="fr-FR" altLang="fr-FR" sz="4400" b="1" dirty="0" smtClean="0">
                <a:solidFill>
                  <a:schemeClr val="hlink"/>
                </a:solidFill>
                <a:latin typeface="Times New Roman" panose="02020603050405020304" pitchFamily="18" charset="0"/>
              </a:rPr>
            </a:br>
            <a:r>
              <a:rPr lang="fr-FR" altLang="fr-FR" sz="4400" b="1" dirty="0">
                <a:solidFill>
                  <a:schemeClr val="hlink"/>
                </a:solidFill>
                <a:latin typeface="Times New Roman" panose="02020603050405020304" pitchFamily="18" charset="0"/>
              </a:rPr>
              <a:t/>
            </a:r>
            <a:br>
              <a:rPr lang="fr-FR" altLang="fr-FR" sz="4400" b="1" dirty="0">
                <a:solidFill>
                  <a:schemeClr val="hlink"/>
                </a:solidFill>
                <a:latin typeface="Times New Roman" panose="02020603050405020304" pitchFamily="18" charset="0"/>
              </a:rPr>
            </a:br>
            <a:r>
              <a:rPr lang="fr-FR" altLang="fr-FR" sz="4400" b="1" dirty="0" smtClean="0">
                <a:solidFill>
                  <a:schemeClr val="hlink"/>
                </a:solidFill>
                <a:latin typeface="Times New Roman" panose="02020603050405020304" pitchFamily="18" charset="0"/>
              </a:rPr>
              <a:t/>
            </a:r>
            <a:br>
              <a:rPr lang="fr-FR" altLang="fr-FR" sz="4400" b="1" dirty="0" smtClean="0">
                <a:solidFill>
                  <a:schemeClr val="hlink"/>
                </a:solidFill>
                <a:latin typeface="Times New Roman" panose="02020603050405020304" pitchFamily="18" charset="0"/>
              </a:rPr>
            </a:br>
            <a:r>
              <a:rPr lang="fr-FR" altLang="fr-FR" sz="4400" b="1" dirty="0">
                <a:solidFill>
                  <a:schemeClr val="hlink"/>
                </a:solidFill>
                <a:latin typeface="Times New Roman" panose="02020603050405020304" pitchFamily="18" charset="0"/>
              </a:rPr>
              <a:t/>
            </a:r>
            <a:br>
              <a:rPr lang="fr-FR" altLang="fr-FR" sz="4400" b="1" dirty="0">
                <a:solidFill>
                  <a:schemeClr val="hlink"/>
                </a:solidFill>
                <a:latin typeface="Times New Roman" panose="02020603050405020304" pitchFamily="18" charset="0"/>
              </a:rPr>
            </a:br>
            <a:r>
              <a:rPr lang="fr-FR" altLang="fr-FR" sz="4400" b="1" dirty="0" smtClean="0">
                <a:solidFill>
                  <a:schemeClr val="hlink"/>
                </a:solidFill>
                <a:latin typeface="Times New Roman" panose="02020603050405020304" pitchFamily="18" charset="0"/>
              </a:rPr>
              <a:t/>
            </a:r>
            <a:br>
              <a:rPr lang="fr-FR" altLang="fr-FR" sz="4400" b="1" dirty="0" smtClean="0">
                <a:solidFill>
                  <a:schemeClr val="hlink"/>
                </a:solidFill>
                <a:latin typeface="Times New Roman" panose="02020603050405020304" pitchFamily="18" charset="0"/>
              </a:rPr>
            </a:br>
            <a:r>
              <a:rPr lang="fr-FR" altLang="fr-FR" sz="4400" b="1" dirty="0">
                <a:solidFill>
                  <a:schemeClr val="hlink"/>
                </a:solidFill>
                <a:latin typeface="Times New Roman" panose="02020603050405020304" pitchFamily="18" charset="0"/>
              </a:rPr>
              <a:t/>
            </a:r>
            <a:br>
              <a:rPr lang="fr-FR" altLang="fr-FR" sz="4400" b="1" dirty="0">
                <a:solidFill>
                  <a:schemeClr val="hlink"/>
                </a:solidFill>
                <a:latin typeface="Times New Roman" panose="02020603050405020304" pitchFamily="18" charset="0"/>
              </a:rPr>
            </a:br>
            <a:r>
              <a:rPr lang="fr-FR" altLang="fr-FR" sz="4400" b="1" dirty="0" smtClean="0">
                <a:solidFill>
                  <a:schemeClr val="hlink"/>
                </a:solidFill>
                <a:latin typeface="Times New Roman" panose="02020603050405020304" pitchFamily="18" charset="0"/>
              </a:rPr>
              <a:t>					</a:t>
            </a:r>
            <a:br>
              <a:rPr lang="fr-FR" altLang="fr-FR" sz="4400" b="1" dirty="0" smtClean="0">
                <a:solidFill>
                  <a:schemeClr val="hlink"/>
                </a:solidFill>
                <a:latin typeface="Times New Roman" panose="02020603050405020304" pitchFamily="18" charset="0"/>
              </a:rPr>
            </a:br>
            <a:r>
              <a:rPr lang="fr-FR" altLang="fr-FR" sz="4400" b="1" dirty="0">
                <a:solidFill>
                  <a:schemeClr val="hlink"/>
                </a:solidFill>
                <a:latin typeface="Times New Roman" panose="02020603050405020304" pitchFamily="18" charset="0"/>
              </a:rPr>
              <a:t>	</a:t>
            </a:r>
            <a:r>
              <a:rPr lang="fr-FR" altLang="fr-FR" sz="4400" b="1" dirty="0" smtClean="0">
                <a:solidFill>
                  <a:schemeClr val="hlink"/>
                </a:solidFill>
                <a:latin typeface="Times New Roman" panose="02020603050405020304" pitchFamily="18" charset="0"/>
              </a:rPr>
              <a:t>			L’entretien</a:t>
            </a:r>
            <a:r>
              <a:rPr lang="fr-FR" altLang="fr-FR" sz="4000" b="1" dirty="0" smtClean="0">
                <a:solidFill>
                  <a:schemeClr val="hlink"/>
                </a:solidFill>
                <a:latin typeface="Times New Roman" panose="02020603050405020304" pitchFamily="18" charset="0"/>
              </a:rPr>
              <a:t> </a:t>
            </a:r>
            <a:r>
              <a:rPr lang="fr-FR" altLang="fr-FR" b="1" dirty="0" smtClean="0">
                <a:solidFill>
                  <a:schemeClr val="hlink"/>
                </a:solidFill>
                <a:latin typeface="Times New Roman" panose="02020603050405020304" pitchFamily="18" charset="0"/>
              </a:rPr>
              <a:t>: </a:t>
            </a:r>
            <a:r>
              <a:rPr lang="fr-FR" altLang="fr-FR" sz="3100" b="1" dirty="0" smtClean="0"/>
              <a:t>Attitudes </a:t>
            </a:r>
            <a:r>
              <a:rPr lang="fr-FR" altLang="fr-FR" sz="3100" b="1" dirty="0"/>
              <a:t>à éviter </a:t>
            </a:r>
            <a:r>
              <a:rPr lang="fr-FR" altLang="fr-FR" sz="2000" b="1" dirty="0"/>
              <a:t/>
            </a:r>
            <a:br>
              <a:rPr lang="fr-FR" altLang="fr-FR" sz="2000" b="1" dirty="0"/>
            </a:br>
            <a:r>
              <a:rPr lang="fr-FR" altLang="fr-FR" sz="2400" dirty="0"/>
              <a:t>Pour E.H. PORTER, il existe 5 attitudes qui ne facilitent pas </a:t>
            </a:r>
            <a:r>
              <a:rPr lang="fr-FR" altLang="fr-FR" sz="2400" dirty="0" smtClean="0"/>
              <a:t>l’expression</a:t>
            </a:r>
            <a:br>
              <a:rPr lang="fr-FR" altLang="fr-FR" sz="2400" dirty="0" smtClean="0"/>
            </a:br>
            <a:r>
              <a:rPr lang="fr-FR" altLang="fr-FR" sz="3100" dirty="0" smtClean="0"/>
              <a:t/>
            </a:r>
            <a:br>
              <a:rPr lang="fr-FR" altLang="fr-FR" sz="3100" dirty="0" smtClean="0"/>
            </a:br>
            <a:r>
              <a:rPr lang="fr-FR" altLang="fr-FR" sz="3100" dirty="0" smtClean="0"/>
              <a:t>	-	</a:t>
            </a:r>
            <a:r>
              <a:rPr lang="fr-FR" altLang="fr-FR" sz="2800" u="sng" dirty="0" smtClean="0">
                <a:latin typeface="+mn-lt"/>
              </a:rPr>
              <a:t>Le </a:t>
            </a:r>
            <a:r>
              <a:rPr lang="fr-FR" altLang="fr-FR" sz="2800" u="sng" dirty="0">
                <a:latin typeface="+mn-lt"/>
              </a:rPr>
              <a:t>jugement de valeur</a:t>
            </a:r>
            <a:r>
              <a:rPr lang="fr-FR" altLang="fr-FR" sz="2800" dirty="0">
                <a:latin typeface="+mn-lt"/>
              </a:rPr>
              <a:t> </a:t>
            </a:r>
            <a:r>
              <a:rPr lang="fr-FR" altLang="fr-FR" sz="2800" dirty="0" smtClean="0">
                <a:latin typeface="+mn-lt"/>
              </a:rPr>
              <a:t>	("</a:t>
            </a:r>
            <a:r>
              <a:rPr lang="fr-FR" altLang="fr-FR" sz="2800" dirty="0">
                <a:latin typeface="+mn-lt"/>
              </a:rPr>
              <a:t>c'est bien/mal de dire ça")</a:t>
            </a:r>
            <a:br>
              <a:rPr lang="fr-FR" altLang="fr-FR" sz="2800" dirty="0">
                <a:latin typeface="+mn-lt"/>
              </a:rPr>
            </a:br>
            <a:r>
              <a:rPr lang="fr-FR" altLang="fr-FR" sz="2800" dirty="0" smtClean="0">
                <a:latin typeface="+mn-lt"/>
              </a:rPr>
              <a:t>	-	</a:t>
            </a:r>
            <a:r>
              <a:rPr lang="fr-FR" altLang="fr-FR" sz="2800" u="sng" dirty="0" smtClean="0">
                <a:latin typeface="+mn-lt"/>
              </a:rPr>
              <a:t>L'interprétation</a:t>
            </a:r>
            <a:r>
              <a:rPr lang="fr-FR" altLang="fr-FR" sz="2800" dirty="0" smtClean="0">
                <a:latin typeface="+mn-lt"/>
              </a:rPr>
              <a:t> 	("</a:t>
            </a:r>
            <a:r>
              <a:rPr lang="fr-FR" altLang="fr-FR" sz="2800" dirty="0">
                <a:latin typeface="+mn-lt"/>
              </a:rPr>
              <a:t>Tu dis çà parce qu'au fond...")</a:t>
            </a:r>
            <a:br>
              <a:rPr lang="fr-FR" altLang="fr-FR" sz="2800" dirty="0">
                <a:latin typeface="+mn-lt"/>
              </a:rPr>
            </a:br>
            <a:r>
              <a:rPr lang="fr-FR" altLang="fr-FR" sz="2800" dirty="0" smtClean="0">
                <a:latin typeface="+mn-lt"/>
              </a:rPr>
              <a:t>	-	</a:t>
            </a:r>
            <a:r>
              <a:rPr lang="fr-FR" altLang="fr-FR" sz="2800" u="sng" dirty="0" smtClean="0">
                <a:latin typeface="+mn-lt"/>
              </a:rPr>
              <a:t>L'encouragement </a:t>
            </a:r>
            <a:r>
              <a:rPr lang="fr-FR" altLang="fr-FR" sz="2800" u="sng" dirty="0">
                <a:latin typeface="+mn-lt"/>
              </a:rPr>
              <a:t>gratuit ou la </a:t>
            </a:r>
            <a:r>
              <a:rPr lang="fr-FR" altLang="fr-FR" sz="2800" u="sng" dirty="0" smtClean="0">
                <a:latin typeface="+mn-lt"/>
              </a:rPr>
              <a:t>consolation	</a:t>
            </a:r>
            <a:r>
              <a:rPr lang="fr-FR" altLang="fr-FR" sz="2800" dirty="0" smtClean="0">
                <a:latin typeface="+mn-lt"/>
              </a:rPr>
              <a:t> </a:t>
            </a:r>
            <a:r>
              <a:rPr lang="fr-FR" altLang="fr-FR" sz="2800" dirty="0">
                <a:latin typeface="+mn-lt"/>
              </a:rPr>
              <a:t>"Ne t'en fais pas !" « tout s’arrangera, … » </a:t>
            </a:r>
            <a:br>
              <a:rPr lang="fr-FR" altLang="fr-FR" sz="2800" dirty="0">
                <a:latin typeface="+mn-lt"/>
              </a:rPr>
            </a:br>
            <a:r>
              <a:rPr lang="fr-FR" altLang="fr-FR" sz="2800" dirty="0" smtClean="0">
                <a:latin typeface="+mn-lt"/>
              </a:rPr>
              <a:t>	-	</a:t>
            </a:r>
            <a:r>
              <a:rPr lang="fr-FR" altLang="fr-FR" sz="2800" u="sng" dirty="0" smtClean="0">
                <a:latin typeface="+mn-lt"/>
              </a:rPr>
              <a:t>La </a:t>
            </a:r>
            <a:r>
              <a:rPr lang="fr-FR" altLang="fr-FR" sz="2800" u="sng" dirty="0">
                <a:latin typeface="+mn-lt"/>
              </a:rPr>
              <a:t>recherche de la solution immédiate</a:t>
            </a:r>
            <a:r>
              <a:rPr lang="fr-FR" altLang="fr-FR" sz="2800" dirty="0">
                <a:latin typeface="+mn-lt"/>
              </a:rPr>
              <a:t> </a:t>
            </a:r>
            <a:r>
              <a:rPr lang="fr-FR" altLang="fr-FR" sz="2800" dirty="0" smtClean="0">
                <a:latin typeface="+mn-lt"/>
              </a:rPr>
              <a:t>	("</a:t>
            </a:r>
            <a:r>
              <a:rPr lang="fr-FR" altLang="fr-FR" sz="2800" dirty="0">
                <a:latin typeface="+mn-lt"/>
              </a:rPr>
              <a:t>T'as qu'à...") On risque d’être autoritaire, la personne devient passive, on décide pour elle. </a:t>
            </a:r>
            <a:r>
              <a:rPr lang="fr-FR" altLang="fr-FR" sz="2800" dirty="0" smtClean="0">
                <a:latin typeface="+mn-lt"/>
              </a:rPr>
              <a:t>Il faut écouter </a:t>
            </a:r>
            <a:r>
              <a:rPr lang="fr-FR" altLang="fr-FR" sz="2800" dirty="0">
                <a:latin typeface="+mn-lt"/>
              </a:rPr>
              <a:t>la souffrance avant de proposer des solutions, la personne doit avoir le sentiment de choisir, de s’approprier les réponses</a:t>
            </a:r>
            <a:br>
              <a:rPr lang="fr-FR" altLang="fr-FR" sz="2800" dirty="0">
                <a:latin typeface="+mn-lt"/>
              </a:rPr>
            </a:br>
            <a:r>
              <a:rPr lang="fr-FR" altLang="fr-FR" sz="2800" dirty="0" smtClean="0">
                <a:latin typeface="+mn-lt"/>
              </a:rPr>
              <a:t>	-	</a:t>
            </a:r>
            <a:r>
              <a:rPr lang="fr-FR" altLang="fr-FR" sz="2800" u="sng" dirty="0" smtClean="0">
                <a:latin typeface="+mn-lt"/>
              </a:rPr>
              <a:t>Le </a:t>
            </a:r>
            <a:r>
              <a:rPr lang="fr-FR" altLang="fr-FR" sz="2800" u="sng" dirty="0">
                <a:latin typeface="+mn-lt"/>
              </a:rPr>
              <a:t>questionnement</a:t>
            </a:r>
            <a:r>
              <a:rPr lang="fr-FR" altLang="fr-FR" sz="2800" dirty="0">
                <a:latin typeface="+mn-lt"/>
              </a:rPr>
              <a:t> </a:t>
            </a:r>
            <a:r>
              <a:rPr lang="fr-FR" altLang="fr-FR" sz="2800" dirty="0" smtClean="0">
                <a:latin typeface="+mn-lt"/>
              </a:rPr>
              <a:t>	(</a:t>
            </a:r>
            <a:r>
              <a:rPr lang="fr-FR" altLang="fr-FR" sz="2800" dirty="0">
                <a:latin typeface="+mn-lt"/>
              </a:rPr>
              <a:t>appel à des renseignements complémentaires ) ou l’enquête. L’entretien directif peut orienter le dialogue = on fait taire la souffrance sous les </a:t>
            </a:r>
            <a:r>
              <a:rPr lang="fr-FR" altLang="fr-FR" sz="2800" dirty="0" smtClean="0">
                <a:latin typeface="+mn-lt"/>
              </a:rPr>
              <a:t>questions </a:t>
            </a:r>
            <a:r>
              <a:rPr lang="fr-FR" altLang="fr-FR" sz="2800" dirty="0">
                <a:latin typeface="+mn-lt"/>
              </a:rPr>
              <a:t>(sécurisant pour le </a:t>
            </a:r>
            <a:r>
              <a:rPr lang="fr-FR" altLang="fr-FR" sz="2800" dirty="0" smtClean="0">
                <a:latin typeface="+mn-lt"/>
              </a:rPr>
              <a:t>tuteur)</a:t>
            </a:r>
            <a:endParaRPr lang="fr-FR" altLang="fr-FR" sz="2800" dirty="0">
              <a:latin typeface="+mn-lt"/>
            </a:endParaRPr>
          </a:p>
        </p:txBody>
      </p:sp>
      <p:sp>
        <p:nvSpPr>
          <p:cNvPr id="2" name="Espace réservé du pied de page 1"/>
          <p:cNvSpPr>
            <a:spLocks noGrp="1"/>
          </p:cNvSpPr>
          <p:nvPr>
            <p:ph type="ftr" sz="quarter" idx="11"/>
          </p:nvPr>
        </p:nvSpPr>
        <p:spPr>
          <a:xfrm>
            <a:off x="2705013" y="649287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1451884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idx="4294967295"/>
          </p:nvPr>
        </p:nvSpPr>
        <p:spPr>
          <a:xfrm>
            <a:off x="648930" y="147484"/>
            <a:ext cx="11385754" cy="1150373"/>
          </a:xfrm>
        </p:spPr>
        <p:txBody>
          <a:bodyPr>
            <a:normAutofit fontScale="90000"/>
          </a:bodyPr>
          <a:lstStyle/>
          <a:p>
            <a:pPr algn="l"/>
            <a:r>
              <a:rPr lang="fr-FR" altLang="fr-FR" sz="2400" b="1" dirty="0">
                <a:solidFill>
                  <a:srgbClr val="FF0000"/>
                </a:solidFill>
              </a:rPr>
              <a:t>		</a:t>
            </a:r>
            <a:br>
              <a:rPr lang="fr-FR" altLang="fr-FR" sz="2400" b="1" dirty="0">
                <a:solidFill>
                  <a:srgbClr val="FF0000"/>
                </a:solidFill>
              </a:rPr>
            </a:br>
            <a:r>
              <a:rPr lang="fr-FR" altLang="fr-FR" sz="2400" b="1" dirty="0">
                <a:solidFill>
                  <a:srgbClr val="FF0000"/>
                </a:solidFill>
              </a:rPr>
              <a:t>		</a:t>
            </a:r>
            <a:br>
              <a:rPr lang="fr-FR" altLang="fr-FR" sz="2400" b="1" dirty="0">
                <a:solidFill>
                  <a:srgbClr val="FF0000"/>
                </a:solidFill>
              </a:rPr>
            </a:br>
            <a:r>
              <a:rPr lang="fr-FR" altLang="fr-FR" sz="2400" b="1" dirty="0">
                <a:solidFill>
                  <a:srgbClr val="FF0000"/>
                </a:solidFill>
              </a:rPr>
              <a:t>		</a:t>
            </a:r>
            <a:r>
              <a:rPr lang="fr-FR" altLang="fr-FR" sz="2400" b="1" dirty="0" smtClean="0">
                <a:solidFill>
                  <a:srgbClr val="FF0000"/>
                </a:solidFill>
              </a:rPr>
              <a:t>			</a:t>
            </a:r>
            <a:br>
              <a:rPr lang="fr-FR" altLang="fr-FR" sz="2400" b="1" dirty="0" smtClean="0">
                <a:solidFill>
                  <a:srgbClr val="FF0000"/>
                </a:solidFill>
              </a:rPr>
            </a:br>
            <a:r>
              <a:rPr lang="fr-FR" altLang="fr-FR" sz="2400" b="1" dirty="0" smtClean="0">
                <a:solidFill>
                  <a:srgbClr val="FF0000"/>
                </a:solidFill>
              </a:rPr>
              <a:t>				</a:t>
            </a:r>
            <a:r>
              <a:rPr lang="fr-FR" altLang="fr-FR" sz="4400" b="1" dirty="0" smtClean="0">
                <a:latin typeface="Times New Roman" panose="02020603050405020304" pitchFamily="18" charset="0"/>
              </a:rPr>
              <a:t>L’entretien</a:t>
            </a:r>
            <a:r>
              <a:rPr lang="fr-FR" altLang="fr-FR" sz="4400" b="1" dirty="0">
                <a:latin typeface="Times New Roman" panose="02020603050405020304" pitchFamily="18" charset="0"/>
              </a:rPr>
              <a:t>: Attitudes </a:t>
            </a:r>
            <a:r>
              <a:rPr lang="fr-FR" altLang="fr-FR" sz="4400" b="1" dirty="0" smtClean="0">
                <a:latin typeface="Times New Roman" panose="02020603050405020304" pitchFamily="18" charset="0"/>
              </a:rPr>
              <a:t>conseillées</a:t>
            </a:r>
            <a:r>
              <a:rPr lang="fr-FR" altLang="fr-FR" sz="2400" b="1" dirty="0">
                <a:solidFill>
                  <a:srgbClr val="FF0000"/>
                </a:solidFill>
              </a:rPr>
              <a:t/>
            </a:r>
            <a:br>
              <a:rPr lang="fr-FR" altLang="fr-FR" sz="2400" b="1" dirty="0">
                <a:solidFill>
                  <a:srgbClr val="FF0000"/>
                </a:solidFill>
              </a:rPr>
            </a:br>
            <a:r>
              <a:rPr lang="fr-FR" altLang="fr-FR" sz="2400" b="1" dirty="0" smtClean="0">
                <a:solidFill>
                  <a:srgbClr val="FF0000"/>
                </a:solidFill>
              </a:rPr>
              <a:t>			</a:t>
            </a:r>
            <a:r>
              <a:rPr lang="fr-FR" altLang="fr-FR" sz="2000" i="1" dirty="0" smtClean="0"/>
              <a:t>Avant </a:t>
            </a:r>
            <a:r>
              <a:rPr lang="fr-FR" altLang="fr-FR" sz="2000" i="1" dirty="0"/>
              <a:t>tout, avoir conscience de ses attitudes à l'égard d'autrui (cf. PORTER</a:t>
            </a:r>
            <a:r>
              <a:rPr lang="fr-FR" altLang="fr-FR" sz="2000" i="1" dirty="0" smtClean="0"/>
              <a:t>)</a:t>
            </a:r>
            <a:r>
              <a:rPr lang="fr-FR" altLang="fr-FR" sz="2000" i="1" dirty="0"/>
              <a:t/>
            </a:r>
            <a:br>
              <a:rPr lang="fr-FR" altLang="fr-FR" sz="2000" i="1" dirty="0"/>
            </a:br>
            <a:r>
              <a:rPr lang="fr-FR" altLang="fr-FR" sz="2000" i="1" dirty="0"/>
              <a:t>		</a:t>
            </a:r>
            <a:r>
              <a:rPr lang="fr-FR" altLang="fr-FR" sz="2000" b="1" i="1" dirty="0">
                <a:solidFill>
                  <a:srgbClr val="FF0000"/>
                </a:solidFill>
              </a:rPr>
              <a:t>Importance de la </a:t>
            </a:r>
            <a:r>
              <a:rPr lang="fr-FR" altLang="fr-FR" sz="2000" b="1" i="1" dirty="0" smtClean="0">
                <a:solidFill>
                  <a:srgbClr val="FF0000"/>
                </a:solidFill>
              </a:rPr>
              <a:t>réflexivité</a:t>
            </a:r>
            <a:r>
              <a:rPr lang="fr-FR" altLang="fr-FR" sz="2000" i="1" dirty="0"/>
              <a:t/>
            </a:r>
            <a:br>
              <a:rPr lang="fr-FR" altLang="fr-FR" sz="2000" i="1" dirty="0"/>
            </a:br>
            <a:r>
              <a:rPr lang="fr-FR" altLang="fr-FR" sz="2000" i="1" dirty="0" smtClean="0"/>
              <a:t>		</a:t>
            </a:r>
            <a:r>
              <a:rPr lang="fr-FR" altLang="fr-FR" sz="2000" i="1" dirty="0" smtClean="0">
                <a:solidFill>
                  <a:srgbClr val="FF0000"/>
                </a:solidFill>
              </a:rPr>
              <a:t>• </a:t>
            </a:r>
            <a:r>
              <a:rPr lang="fr-FR" altLang="fr-FR" sz="2000" i="1" dirty="0">
                <a:solidFill>
                  <a:srgbClr val="FF0000"/>
                </a:solidFill>
              </a:rPr>
              <a:t>considération positive inconditionnelle d'autrui</a:t>
            </a:r>
            <a:br>
              <a:rPr lang="fr-FR" altLang="fr-FR" sz="2000" i="1" dirty="0">
                <a:solidFill>
                  <a:srgbClr val="FF0000"/>
                </a:solidFill>
              </a:rPr>
            </a:br>
            <a:r>
              <a:rPr lang="fr-FR" altLang="fr-FR" sz="2000" i="1" dirty="0" smtClean="0">
                <a:solidFill>
                  <a:srgbClr val="FF0000"/>
                </a:solidFill>
              </a:rPr>
              <a:t>		• </a:t>
            </a:r>
            <a:r>
              <a:rPr lang="fr-FR" altLang="fr-FR" sz="2000" i="1" dirty="0">
                <a:solidFill>
                  <a:srgbClr val="FF0000"/>
                </a:solidFill>
              </a:rPr>
              <a:t>empathie (accueil des sentiments d'autrui)</a:t>
            </a:r>
            <a:br>
              <a:rPr lang="fr-FR" altLang="fr-FR" sz="2000" i="1" dirty="0">
                <a:solidFill>
                  <a:srgbClr val="FF0000"/>
                </a:solidFill>
              </a:rPr>
            </a:br>
            <a:r>
              <a:rPr lang="fr-FR" altLang="fr-FR" sz="2000" i="1" dirty="0" smtClean="0">
                <a:solidFill>
                  <a:srgbClr val="FF0000"/>
                </a:solidFill>
              </a:rPr>
              <a:t>		• </a:t>
            </a:r>
            <a:r>
              <a:rPr lang="fr-FR" altLang="fr-FR" sz="2000" i="1" dirty="0">
                <a:solidFill>
                  <a:srgbClr val="FF0000"/>
                </a:solidFill>
              </a:rPr>
              <a:t>congruence (authenticité avec son propre "ressenti</a:t>
            </a:r>
            <a:r>
              <a:rPr lang="fr-FR" altLang="fr-FR" sz="2000" i="1" dirty="0" smtClean="0">
                <a:solidFill>
                  <a:srgbClr val="FF0000"/>
                </a:solidFill>
              </a:rPr>
              <a:t>")</a:t>
            </a:r>
            <a:r>
              <a:rPr lang="fr-FR" altLang="fr-FR" sz="2000" i="1" dirty="0">
                <a:solidFill>
                  <a:srgbClr val="FF0000"/>
                </a:solidFill>
              </a:rPr>
              <a:t/>
            </a:r>
            <a:br>
              <a:rPr lang="fr-FR" altLang="fr-FR" sz="2000" i="1" dirty="0">
                <a:solidFill>
                  <a:srgbClr val="FF0000"/>
                </a:solidFill>
              </a:rPr>
            </a:br>
            <a:endParaRPr lang="fr-FR" altLang="fr-FR" sz="2000" i="1" dirty="0">
              <a:solidFill>
                <a:srgbClr val="FF0000"/>
              </a:solidFill>
            </a:endParaRPr>
          </a:p>
        </p:txBody>
      </p:sp>
      <p:sp>
        <p:nvSpPr>
          <p:cNvPr id="76803" name="Rectangle 3"/>
          <p:cNvSpPr>
            <a:spLocks noGrp="1"/>
          </p:cNvSpPr>
          <p:nvPr>
            <p:ph type="body" idx="4294967295"/>
          </p:nvPr>
        </p:nvSpPr>
        <p:spPr>
          <a:xfrm>
            <a:off x="1275736" y="2271254"/>
            <a:ext cx="10758948" cy="4424514"/>
          </a:xfrm>
        </p:spPr>
        <p:txBody>
          <a:bodyPr>
            <a:normAutofit fontScale="40000" lnSpcReduction="20000"/>
          </a:bodyPr>
          <a:lstStyle/>
          <a:p>
            <a:pPr lvl="2">
              <a:lnSpc>
                <a:spcPct val="80000"/>
              </a:lnSpc>
              <a:buFont typeface="Wingdings" panose="05000000000000000000" pitchFamily="2" charset="2"/>
              <a:buChar char="§"/>
            </a:pPr>
            <a:r>
              <a:rPr lang="fr-FR" altLang="fr-FR" sz="6000" dirty="0" smtClean="0"/>
              <a:t>Prendre </a:t>
            </a:r>
            <a:r>
              <a:rPr lang="fr-FR" altLang="fr-FR" sz="6000" dirty="0"/>
              <a:t>conscience de la relation asymétrique</a:t>
            </a:r>
            <a:r>
              <a:rPr lang="fr-FR" altLang="fr-FR" sz="6000" dirty="0" smtClean="0"/>
              <a:t>.</a:t>
            </a:r>
            <a:endParaRPr lang="fr-FR" altLang="fr-FR" sz="6000" dirty="0"/>
          </a:p>
          <a:p>
            <a:pPr lvl="2">
              <a:lnSpc>
                <a:spcPct val="80000"/>
              </a:lnSpc>
              <a:buFont typeface="Wingdings" panose="05000000000000000000" pitchFamily="2" charset="2"/>
              <a:buChar char="§"/>
            </a:pPr>
            <a:r>
              <a:rPr lang="fr-FR" altLang="fr-FR" sz="6000" dirty="0" smtClean="0"/>
              <a:t>Être </a:t>
            </a:r>
            <a:r>
              <a:rPr lang="fr-FR" altLang="fr-FR" sz="6000" dirty="0"/>
              <a:t>prêt, disponible, souriant (accueillant).</a:t>
            </a:r>
          </a:p>
          <a:p>
            <a:pPr lvl="2">
              <a:lnSpc>
                <a:spcPct val="80000"/>
              </a:lnSpc>
              <a:buFont typeface="Wingdings" panose="05000000000000000000" pitchFamily="2" charset="2"/>
              <a:buChar char="§"/>
            </a:pPr>
            <a:r>
              <a:rPr lang="fr-FR" altLang="fr-FR" sz="6000" dirty="0" smtClean="0"/>
              <a:t>Décoder </a:t>
            </a:r>
            <a:r>
              <a:rPr lang="fr-FR" altLang="fr-FR" sz="6000" dirty="0"/>
              <a:t>les comportements non verbaux et repérer les </a:t>
            </a:r>
            <a:r>
              <a:rPr lang="fr-FR" altLang="fr-FR" sz="6000" dirty="0" smtClean="0"/>
              <a:t>signes</a:t>
            </a:r>
          </a:p>
          <a:p>
            <a:pPr marL="442913" lvl="2" indent="0">
              <a:lnSpc>
                <a:spcPct val="80000"/>
              </a:lnSpc>
              <a:buNone/>
            </a:pPr>
            <a:r>
              <a:rPr lang="fr-FR" altLang="fr-FR" sz="6000" dirty="0" smtClean="0"/>
              <a:t>d’inquiétude</a:t>
            </a:r>
            <a:r>
              <a:rPr lang="fr-FR" altLang="fr-FR" sz="6000" dirty="0"/>
              <a:t>.</a:t>
            </a:r>
          </a:p>
          <a:p>
            <a:pPr lvl="2">
              <a:lnSpc>
                <a:spcPct val="80000"/>
              </a:lnSpc>
              <a:buFont typeface="Wingdings" panose="05000000000000000000" pitchFamily="2" charset="2"/>
              <a:buChar char="§"/>
            </a:pPr>
            <a:r>
              <a:rPr lang="fr-FR" altLang="fr-FR" sz="6000" dirty="0"/>
              <a:t>Pratiquer l’écoute empathique et bienveillante. Laisser des silences pour </a:t>
            </a:r>
            <a:endParaRPr lang="fr-FR" altLang="fr-FR" sz="6000" dirty="0" smtClean="0"/>
          </a:p>
          <a:p>
            <a:pPr marL="457200" lvl="1" indent="0">
              <a:lnSpc>
                <a:spcPct val="80000"/>
              </a:lnSpc>
              <a:buNone/>
            </a:pPr>
            <a:r>
              <a:rPr lang="fr-FR" altLang="fr-FR" sz="6200" dirty="0" smtClean="0"/>
              <a:t>amener </a:t>
            </a:r>
            <a:r>
              <a:rPr lang="fr-FR" altLang="fr-FR" sz="6200" dirty="0"/>
              <a:t>l’élève à vous répondre sans être acculé.</a:t>
            </a:r>
          </a:p>
          <a:p>
            <a:pPr lvl="2">
              <a:lnSpc>
                <a:spcPct val="80000"/>
              </a:lnSpc>
              <a:buFont typeface="Wingdings" panose="05000000000000000000" pitchFamily="2" charset="2"/>
              <a:buChar char="§"/>
            </a:pPr>
            <a:r>
              <a:rPr lang="fr-FR" altLang="fr-FR" sz="6000" dirty="0"/>
              <a:t>Éviter les questions fermées ou orientées.</a:t>
            </a:r>
          </a:p>
          <a:p>
            <a:pPr lvl="2">
              <a:lnSpc>
                <a:spcPct val="80000"/>
              </a:lnSpc>
              <a:buFont typeface="Wingdings" panose="05000000000000000000" pitchFamily="2" charset="2"/>
              <a:buChar char="§"/>
            </a:pPr>
            <a:r>
              <a:rPr lang="fr-FR" altLang="fr-FR" sz="6000" dirty="0" smtClean="0"/>
              <a:t>Pratiquer </a:t>
            </a:r>
            <a:r>
              <a:rPr lang="fr-FR" altLang="fr-FR" sz="6000" dirty="0"/>
              <a:t>le « c'est-à-dire » ou le « et, alors ? » ou la reformulation.</a:t>
            </a:r>
          </a:p>
          <a:p>
            <a:pPr lvl="2">
              <a:lnSpc>
                <a:spcPct val="80000"/>
              </a:lnSpc>
              <a:buFont typeface="Wingdings" panose="05000000000000000000" pitchFamily="2" charset="2"/>
              <a:buChar char="§"/>
            </a:pPr>
            <a:r>
              <a:rPr lang="fr-FR" altLang="fr-FR" sz="6000" dirty="0"/>
              <a:t>Valoriser l’élève sur ce qui mérite d’être </a:t>
            </a:r>
            <a:r>
              <a:rPr lang="fr-FR" altLang="fr-FR" sz="6000" dirty="0" smtClean="0"/>
              <a:t>valorisé.</a:t>
            </a:r>
          </a:p>
          <a:p>
            <a:pPr lvl="2">
              <a:lnSpc>
                <a:spcPct val="80000"/>
              </a:lnSpc>
              <a:buFont typeface="Wingdings" panose="05000000000000000000" pitchFamily="2" charset="2"/>
              <a:buChar char="§"/>
            </a:pPr>
            <a:r>
              <a:rPr lang="fr-FR" altLang="fr-FR" sz="6000" dirty="0" smtClean="0"/>
              <a:t>Une écoute facilitatrice : Compréhension</a:t>
            </a:r>
            <a:r>
              <a:rPr lang="fr-FR" altLang="fr-FR" sz="6000" dirty="0"/>
              <a:t> </a:t>
            </a:r>
            <a:r>
              <a:rPr lang="fr-FR" altLang="fr-FR" sz="6000" dirty="0" smtClean="0"/>
              <a:t>– Soutien – Empathie – </a:t>
            </a:r>
          </a:p>
          <a:p>
            <a:pPr marL="914400" lvl="2" indent="-471488">
              <a:lnSpc>
                <a:spcPct val="80000"/>
              </a:lnSpc>
              <a:buNone/>
            </a:pPr>
            <a:r>
              <a:rPr lang="fr-FR" altLang="fr-FR" sz="6000" dirty="0" smtClean="0"/>
              <a:t>Reformulation</a:t>
            </a:r>
            <a:endParaRPr lang="fr-FR" altLang="fr-FR" sz="6000" dirty="0"/>
          </a:p>
          <a:p>
            <a:pPr lvl="1">
              <a:lnSpc>
                <a:spcPct val="80000"/>
              </a:lnSpc>
              <a:buFont typeface="Wingdings" panose="05000000000000000000" pitchFamily="2" charset="2"/>
              <a:buChar char="§"/>
            </a:pPr>
            <a:endParaRPr lang="fr-FR" altLang="fr-FR" sz="2400" dirty="0"/>
          </a:p>
        </p:txBody>
      </p:sp>
      <p:sp>
        <p:nvSpPr>
          <p:cNvPr id="2" name="Espace réservé du pied de page 1"/>
          <p:cNvSpPr>
            <a:spLocks noGrp="1"/>
          </p:cNvSpPr>
          <p:nvPr>
            <p:ph type="ftr" sz="quarter" idx="11"/>
          </p:nvPr>
        </p:nvSpPr>
        <p:spPr>
          <a:xfrm>
            <a:off x="2410047" y="6330643"/>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38341675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idx="4294967295"/>
          </p:nvPr>
        </p:nvSpPr>
        <p:spPr>
          <a:xfrm>
            <a:off x="1774825" y="346075"/>
            <a:ext cx="10023884" cy="878041"/>
          </a:xfrm>
        </p:spPr>
        <p:txBody>
          <a:bodyPr>
            <a:normAutofit fontScale="90000"/>
          </a:bodyPr>
          <a:lstStyle/>
          <a:p>
            <a:r>
              <a:rPr lang="fr-FR" altLang="fr-FR" sz="4000" b="1" dirty="0">
                <a:solidFill>
                  <a:schemeClr val="hlink"/>
                </a:solidFill>
                <a:latin typeface="Times New Roman" panose="02020603050405020304" pitchFamily="18" charset="0"/>
              </a:rPr>
              <a:t>La reformulation</a:t>
            </a:r>
            <a:r>
              <a:rPr lang="fr-FR" altLang="fr-FR" sz="3600" dirty="0">
                <a:solidFill>
                  <a:srgbClr val="C00000"/>
                </a:solidFill>
              </a:rPr>
              <a:t> </a:t>
            </a:r>
            <a:r>
              <a:rPr lang="fr-FR" altLang="fr-FR" sz="4000" dirty="0" smtClean="0">
                <a:solidFill>
                  <a:srgbClr val="C00000"/>
                </a:solidFill>
              </a:rPr>
              <a:t> </a:t>
            </a:r>
            <a:r>
              <a:rPr lang="fr-FR" altLang="fr-FR" sz="2800" dirty="0">
                <a:solidFill>
                  <a:srgbClr val="FF0000"/>
                </a:solidFill>
              </a:rPr>
              <a:t>Une technique facilitant </a:t>
            </a:r>
            <a:r>
              <a:rPr lang="fr-FR" altLang="fr-FR" sz="2800" dirty="0" smtClean="0">
                <a:solidFill>
                  <a:srgbClr val="FF0000"/>
                </a:solidFill>
              </a:rPr>
              <a:t>l’empathie</a:t>
            </a:r>
            <a:br>
              <a:rPr lang="fr-FR" altLang="fr-FR" sz="2800" dirty="0" smtClean="0">
                <a:solidFill>
                  <a:srgbClr val="FF0000"/>
                </a:solidFill>
              </a:rPr>
            </a:br>
            <a:endParaRPr lang="fr-FR" altLang="fr-FR" sz="2800" dirty="0">
              <a:solidFill>
                <a:srgbClr val="FF0000"/>
              </a:solidFill>
            </a:endParaRPr>
          </a:p>
        </p:txBody>
      </p:sp>
      <p:sp>
        <p:nvSpPr>
          <p:cNvPr id="77827" name="Rectangle 3"/>
          <p:cNvSpPr>
            <a:spLocks noGrp="1"/>
          </p:cNvSpPr>
          <p:nvPr>
            <p:ph type="body" idx="4294967295"/>
          </p:nvPr>
        </p:nvSpPr>
        <p:spPr>
          <a:xfrm>
            <a:off x="1086464" y="2335530"/>
            <a:ext cx="11105536" cy="3868809"/>
          </a:xfrm>
        </p:spPr>
        <p:txBody>
          <a:bodyPr>
            <a:noAutofit/>
          </a:bodyPr>
          <a:lstStyle/>
          <a:p>
            <a:pPr marL="0" indent="0" algn="just">
              <a:lnSpc>
                <a:spcPct val="80000"/>
              </a:lnSpc>
              <a:buNone/>
            </a:pPr>
            <a:endParaRPr lang="fr-FR" altLang="fr-FR" dirty="0" smtClean="0">
              <a:solidFill>
                <a:srgbClr val="FF0000"/>
              </a:solidFill>
            </a:endParaRPr>
          </a:p>
          <a:p>
            <a:pPr marL="0" indent="0" algn="just">
              <a:spcBef>
                <a:spcPts val="0"/>
              </a:spcBef>
              <a:buNone/>
            </a:pPr>
            <a:r>
              <a:rPr lang="fr-FR" altLang="fr-FR" dirty="0" smtClean="0">
                <a:solidFill>
                  <a:srgbClr val="FF0000"/>
                </a:solidFill>
              </a:rPr>
              <a:t>Reformuler</a:t>
            </a:r>
            <a:r>
              <a:rPr lang="fr-FR" altLang="fr-FR" dirty="0"/>
              <a:t>, c’est redire en d’autres termes de façon plus concise, plus explicite, ce que l’autre dit, de manière à </a:t>
            </a:r>
            <a:r>
              <a:rPr lang="fr-FR" altLang="fr-FR" u="sng" dirty="0"/>
              <a:t>obtenir son accord</a:t>
            </a:r>
            <a:r>
              <a:rPr lang="fr-FR" altLang="fr-FR" dirty="0"/>
              <a:t> </a:t>
            </a:r>
            <a:r>
              <a:rPr lang="fr-FR" altLang="fr-FR" dirty="0" smtClean="0"/>
              <a:t>(la </a:t>
            </a:r>
            <a:r>
              <a:rPr lang="fr-FR" altLang="fr-FR" dirty="0"/>
              <a:t>personne se sent écoutée et entendue, c'est-à-dire comprise et donc rassurée. Cela favorise la relation de confiance, apaise l’inquiétude, améliore la qualité des échanges et des informations retenues.) </a:t>
            </a:r>
          </a:p>
          <a:p>
            <a:pPr marL="0" indent="0" algn="just">
              <a:lnSpc>
                <a:spcPct val="80000"/>
              </a:lnSpc>
              <a:buNone/>
            </a:pPr>
            <a:r>
              <a:rPr lang="fr-FR" altLang="fr-FR" dirty="0"/>
              <a:t>		Il existe 2 types de reformulation : </a:t>
            </a:r>
          </a:p>
          <a:p>
            <a:pPr algn="just">
              <a:lnSpc>
                <a:spcPct val="80000"/>
              </a:lnSpc>
              <a:buFont typeface="Wingdings" panose="05000000000000000000" pitchFamily="2" charset="2"/>
              <a:buChar char="§"/>
            </a:pPr>
            <a:r>
              <a:rPr lang="fr-FR" altLang="fr-FR" dirty="0"/>
              <a:t>la </a:t>
            </a:r>
            <a:r>
              <a:rPr lang="fr-FR" altLang="fr-FR" b="1" dirty="0"/>
              <a:t>reformulation « reflet » </a:t>
            </a:r>
            <a:r>
              <a:rPr lang="fr-FR" altLang="fr-FR" dirty="0"/>
              <a:t>= miroir, on redit ce que la personne nous dit</a:t>
            </a:r>
          </a:p>
          <a:p>
            <a:pPr marL="0" indent="0" algn="just">
              <a:lnSpc>
                <a:spcPct val="80000"/>
              </a:lnSpc>
              <a:buNone/>
            </a:pPr>
            <a:r>
              <a:rPr lang="fr-FR" altLang="fr-FR" dirty="0"/>
              <a:t>Effet miroir : le personne prend conscience de ce qu’elle dit et trouve des solutions. </a:t>
            </a:r>
          </a:p>
          <a:p>
            <a:pPr algn="just">
              <a:lnSpc>
                <a:spcPct val="80000"/>
              </a:lnSpc>
              <a:buFont typeface="Wingdings" panose="05000000000000000000" pitchFamily="2" charset="2"/>
              <a:buChar char="§"/>
            </a:pPr>
            <a:r>
              <a:rPr lang="fr-FR" altLang="fr-FR" dirty="0"/>
              <a:t> </a:t>
            </a:r>
            <a:r>
              <a:rPr lang="fr-FR" altLang="fr-FR" b="1" dirty="0" smtClean="0"/>
              <a:t>la </a:t>
            </a:r>
            <a:r>
              <a:rPr lang="fr-FR" altLang="fr-FR" b="1" dirty="0"/>
              <a:t>reformulation « clarification » </a:t>
            </a:r>
            <a:r>
              <a:rPr lang="fr-FR" altLang="fr-FR" dirty="0"/>
              <a:t>(quand le récit est trop flou, on évite de </a:t>
            </a:r>
            <a:r>
              <a:rPr lang="fr-FR" altLang="fr-FR" dirty="0" smtClean="0"/>
              <a:t>reprendre</a:t>
            </a:r>
          </a:p>
          <a:p>
            <a:pPr marL="0" indent="0" algn="just">
              <a:lnSpc>
                <a:spcPct val="80000"/>
              </a:lnSpc>
              <a:buNone/>
            </a:pPr>
            <a:r>
              <a:rPr lang="fr-FR" altLang="fr-FR" dirty="0"/>
              <a:t>	</a:t>
            </a:r>
            <a:r>
              <a:rPr lang="fr-FR" altLang="fr-FR" dirty="0" smtClean="0"/>
              <a:t>les </a:t>
            </a:r>
            <a:r>
              <a:rPr lang="fr-FR" altLang="fr-FR" dirty="0"/>
              <a:t>mêmes mots). </a:t>
            </a:r>
          </a:p>
        </p:txBody>
      </p:sp>
      <p:sp>
        <p:nvSpPr>
          <p:cNvPr id="77828" name="Text Box 4"/>
          <p:cNvSpPr txBox="1">
            <a:spLocks noChangeArrowheads="1"/>
          </p:cNvSpPr>
          <p:nvPr/>
        </p:nvSpPr>
        <p:spPr bwMode="auto">
          <a:xfrm>
            <a:off x="1342104" y="1021945"/>
            <a:ext cx="569287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400" dirty="0">
                <a:latin typeface="+mn-lt"/>
                <a:cs typeface="Arial" panose="020B0604020202020204" pitchFamily="34" charset="0"/>
              </a:rPr>
              <a:t>Objectif de la reformulation : </a:t>
            </a:r>
          </a:p>
          <a:p>
            <a:pPr eaLnBrk="1" hangingPunct="1"/>
            <a:r>
              <a:rPr lang="fr-FR" altLang="fr-FR" sz="2400" dirty="0">
                <a:latin typeface="+mn-lt"/>
                <a:cs typeface="Arial" panose="020B0604020202020204" pitchFamily="34" charset="0"/>
              </a:rPr>
              <a:t>	</a:t>
            </a:r>
            <a:r>
              <a:rPr lang="fr-FR" altLang="fr-FR" sz="2400" dirty="0" smtClean="0">
                <a:latin typeface="+mn-lt"/>
                <a:cs typeface="Arial" panose="020B0604020202020204" pitchFamily="34" charset="0"/>
              </a:rPr>
              <a:t>-  aider </a:t>
            </a:r>
            <a:r>
              <a:rPr lang="fr-FR" altLang="fr-FR" sz="2400" dirty="0">
                <a:latin typeface="+mn-lt"/>
                <a:cs typeface="Arial" panose="020B0604020202020204" pitchFamily="34" charset="0"/>
              </a:rPr>
              <a:t>l’autre à entendre ce qu’il dit </a:t>
            </a:r>
          </a:p>
          <a:p>
            <a:pPr eaLnBrk="1" hangingPunct="1"/>
            <a:r>
              <a:rPr lang="fr-FR" altLang="fr-FR" sz="2400" dirty="0">
                <a:latin typeface="+mn-lt"/>
                <a:cs typeface="Arial" panose="020B0604020202020204" pitchFamily="34" charset="0"/>
              </a:rPr>
              <a:t>	</a:t>
            </a:r>
            <a:r>
              <a:rPr lang="fr-FR" altLang="fr-FR" sz="2400" dirty="0" smtClean="0">
                <a:latin typeface="+mn-lt"/>
                <a:cs typeface="Arial" panose="020B0604020202020204" pitchFamily="34" charset="0"/>
              </a:rPr>
              <a:t>-  diminuer </a:t>
            </a:r>
            <a:r>
              <a:rPr lang="fr-FR" altLang="fr-FR" sz="2400" dirty="0">
                <a:latin typeface="+mn-lt"/>
                <a:cs typeface="Arial" panose="020B0604020202020204" pitchFamily="34" charset="0"/>
              </a:rPr>
              <a:t>sa tension émotionnelle </a:t>
            </a:r>
          </a:p>
        </p:txBody>
      </p:sp>
      <p:sp>
        <p:nvSpPr>
          <p:cNvPr id="2" name="Espace réservé du pied de page 1"/>
          <p:cNvSpPr>
            <a:spLocks noGrp="1"/>
          </p:cNvSpPr>
          <p:nvPr>
            <p:ph type="ftr" sz="quarter" idx="11"/>
          </p:nvPr>
        </p:nvSpPr>
        <p:spPr>
          <a:xfrm>
            <a:off x="2483788" y="631759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14320208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p:cNvSpPr>
          <p:nvPr>
            <p:ph type="title" idx="4294967295"/>
          </p:nvPr>
        </p:nvSpPr>
        <p:spPr>
          <a:xfrm>
            <a:off x="1681316" y="252514"/>
            <a:ext cx="9158749" cy="1325563"/>
          </a:xfrm>
        </p:spPr>
        <p:txBody>
          <a:bodyPr>
            <a:normAutofit fontScale="90000"/>
          </a:bodyPr>
          <a:lstStyle/>
          <a:p>
            <a:r>
              <a:rPr lang="fr-FR" altLang="fr-FR" sz="4400" b="1" dirty="0">
                <a:solidFill>
                  <a:schemeClr val="hlink"/>
                </a:solidFill>
                <a:latin typeface="Times New Roman" panose="02020603050405020304" pitchFamily="18" charset="0"/>
              </a:rPr>
              <a:t>En résumé</a:t>
            </a:r>
            <a:r>
              <a:rPr lang="fr-FR" altLang="fr-FR" b="1" dirty="0" smtClean="0"/>
              <a:t/>
            </a:r>
            <a:br>
              <a:rPr lang="fr-FR" altLang="fr-FR" b="1" dirty="0" smtClean="0"/>
            </a:br>
            <a:r>
              <a:rPr lang="fr-FR" altLang="fr-FR" sz="3100" dirty="0"/>
              <a:t>L’idée sous jacente est de « FAIRE DIRE PLUTOT QUE DIRE ».</a:t>
            </a:r>
            <a:br>
              <a:rPr lang="fr-FR" altLang="fr-FR" sz="3100" dirty="0"/>
            </a:br>
            <a:endParaRPr lang="fr-FR" altLang="fr-FR" sz="3100" dirty="0"/>
          </a:p>
        </p:txBody>
      </p:sp>
      <p:sp>
        <p:nvSpPr>
          <p:cNvPr id="79875" name="Rectangle 3"/>
          <p:cNvSpPr>
            <a:spLocks noGrp="1"/>
          </p:cNvSpPr>
          <p:nvPr>
            <p:ph type="body" idx="4294967295"/>
          </p:nvPr>
        </p:nvSpPr>
        <p:spPr>
          <a:xfrm>
            <a:off x="958644" y="1120876"/>
            <a:ext cx="10943303" cy="4984955"/>
          </a:xfrm>
        </p:spPr>
        <p:txBody>
          <a:bodyPr>
            <a:normAutofit fontScale="25000" lnSpcReduction="20000"/>
          </a:bodyPr>
          <a:lstStyle/>
          <a:p>
            <a:pPr marL="0" indent="0">
              <a:lnSpc>
                <a:spcPct val="80000"/>
              </a:lnSpc>
              <a:spcBef>
                <a:spcPts val="0"/>
              </a:spcBef>
              <a:buNone/>
            </a:pPr>
            <a:r>
              <a:rPr lang="fr-FR" altLang="fr-FR" sz="3400" dirty="0" smtClean="0"/>
              <a:t> </a:t>
            </a:r>
          </a:p>
          <a:p>
            <a:pPr marL="0" indent="0">
              <a:lnSpc>
                <a:spcPct val="80000"/>
              </a:lnSpc>
              <a:spcBef>
                <a:spcPts val="0"/>
              </a:spcBef>
              <a:buNone/>
            </a:pPr>
            <a:endParaRPr lang="fr-FR" altLang="fr-FR" sz="3400" dirty="0"/>
          </a:p>
          <a:p>
            <a:pPr marL="0" indent="0">
              <a:lnSpc>
                <a:spcPct val="80000"/>
              </a:lnSpc>
              <a:spcBef>
                <a:spcPts val="0"/>
              </a:spcBef>
              <a:buNone/>
            </a:pPr>
            <a:endParaRPr lang="fr-FR" altLang="fr-FR" sz="3400" dirty="0" smtClean="0"/>
          </a:p>
          <a:p>
            <a:pPr marL="0" indent="0">
              <a:lnSpc>
                <a:spcPct val="80000"/>
              </a:lnSpc>
              <a:spcBef>
                <a:spcPts val="0"/>
              </a:spcBef>
              <a:buNone/>
            </a:pPr>
            <a:endParaRPr lang="fr-FR" altLang="fr-FR" sz="3400" dirty="0"/>
          </a:p>
          <a:p>
            <a:pPr>
              <a:lnSpc>
                <a:spcPct val="80000"/>
              </a:lnSpc>
              <a:spcBef>
                <a:spcPts val="0"/>
              </a:spcBef>
              <a:buFont typeface="Wingdings" panose="05000000000000000000" pitchFamily="2" charset="2"/>
              <a:buChar char="§"/>
            </a:pPr>
            <a:r>
              <a:rPr lang="fr-FR" altLang="fr-FR" sz="11200" dirty="0" smtClean="0"/>
              <a:t> 	Privilégier </a:t>
            </a:r>
            <a:r>
              <a:rPr lang="fr-FR" altLang="fr-FR" sz="11200" dirty="0"/>
              <a:t>les </a:t>
            </a:r>
            <a:r>
              <a:rPr lang="fr-FR" altLang="fr-FR" sz="11200" dirty="0">
                <a:solidFill>
                  <a:srgbClr val="FF0000"/>
                </a:solidFill>
              </a:rPr>
              <a:t>questions ouvertes</a:t>
            </a:r>
            <a:r>
              <a:rPr lang="fr-FR" altLang="fr-FR" sz="11200" dirty="0"/>
              <a:t> neutres (pour quelle raison, </a:t>
            </a:r>
            <a:endParaRPr lang="fr-FR" altLang="fr-FR" sz="11200" dirty="0" smtClean="0"/>
          </a:p>
          <a:p>
            <a:pPr marL="0" indent="0">
              <a:lnSpc>
                <a:spcPct val="80000"/>
              </a:lnSpc>
              <a:spcBef>
                <a:spcPts val="0"/>
              </a:spcBef>
              <a:buNone/>
            </a:pPr>
            <a:r>
              <a:rPr lang="fr-FR" altLang="fr-FR" sz="11200" dirty="0" smtClean="0"/>
              <a:t>     comment, de </a:t>
            </a:r>
            <a:r>
              <a:rPr lang="fr-FR" altLang="fr-FR" sz="11200" dirty="0"/>
              <a:t>quelle manière …)</a:t>
            </a:r>
          </a:p>
          <a:p>
            <a:pPr marL="381000" indent="-381000">
              <a:lnSpc>
                <a:spcPct val="80000"/>
              </a:lnSpc>
              <a:spcBef>
                <a:spcPts val="0"/>
              </a:spcBef>
              <a:buNone/>
            </a:pPr>
            <a:r>
              <a:rPr lang="fr-FR" altLang="fr-FR" sz="11200" dirty="0" smtClean="0"/>
              <a:t>	</a:t>
            </a:r>
          </a:p>
          <a:p>
            <a:pPr>
              <a:lnSpc>
                <a:spcPct val="80000"/>
              </a:lnSpc>
              <a:spcBef>
                <a:spcPts val="0"/>
              </a:spcBef>
              <a:buFont typeface="Wingdings" panose="05000000000000000000" pitchFamily="2" charset="2"/>
              <a:buChar char="§"/>
            </a:pPr>
            <a:r>
              <a:rPr lang="fr-FR" altLang="fr-FR" sz="11200" dirty="0" smtClean="0"/>
              <a:t> 	Éviter </a:t>
            </a:r>
            <a:r>
              <a:rPr lang="fr-FR" altLang="fr-FR" sz="11200" dirty="0"/>
              <a:t>les questions orientées et les réponses induites.</a:t>
            </a:r>
          </a:p>
          <a:p>
            <a:pPr marL="381000" indent="-381000">
              <a:lnSpc>
                <a:spcPct val="80000"/>
              </a:lnSpc>
              <a:spcBef>
                <a:spcPts val="0"/>
              </a:spcBef>
              <a:buNone/>
            </a:pPr>
            <a:endParaRPr lang="fr-FR" altLang="fr-FR" sz="11200" dirty="0"/>
          </a:p>
          <a:p>
            <a:pPr algn="just">
              <a:lnSpc>
                <a:spcPct val="80000"/>
              </a:lnSpc>
              <a:spcBef>
                <a:spcPts val="0"/>
              </a:spcBef>
              <a:buFont typeface="Wingdings" panose="05000000000000000000" pitchFamily="2" charset="2"/>
              <a:buChar char="§"/>
            </a:pPr>
            <a:r>
              <a:rPr lang="fr-FR" altLang="fr-FR" sz="11200" dirty="0" smtClean="0"/>
              <a:t> 	Donner </a:t>
            </a:r>
            <a:r>
              <a:rPr lang="fr-FR" altLang="fr-FR" sz="11200" dirty="0"/>
              <a:t>des « accusés de réception » en </a:t>
            </a:r>
            <a:r>
              <a:rPr lang="fr-FR" altLang="fr-FR" sz="11200" dirty="0">
                <a:solidFill>
                  <a:srgbClr val="FF0000"/>
                </a:solidFill>
              </a:rPr>
              <a:t>reformulant</a:t>
            </a:r>
            <a:r>
              <a:rPr lang="fr-FR" altLang="fr-FR" sz="11200" dirty="0"/>
              <a:t> les propos de votre </a:t>
            </a:r>
            <a:endParaRPr lang="fr-FR" altLang="fr-FR" sz="11200" dirty="0" smtClean="0"/>
          </a:p>
          <a:p>
            <a:pPr marL="0" indent="0" algn="just">
              <a:lnSpc>
                <a:spcPct val="80000"/>
              </a:lnSpc>
              <a:spcBef>
                <a:spcPts val="0"/>
              </a:spcBef>
              <a:buNone/>
            </a:pPr>
            <a:r>
              <a:rPr lang="fr-FR" altLang="fr-FR" sz="11200" dirty="0" smtClean="0"/>
              <a:t>interlocuteur</a:t>
            </a:r>
            <a:r>
              <a:rPr lang="fr-FR" altLang="fr-FR" sz="11200" dirty="0"/>
              <a:t>. C’est reprendre ce que vient de dire l’interlocuteur sous </a:t>
            </a:r>
            <a:endParaRPr lang="fr-FR" altLang="fr-FR" sz="11200" dirty="0" smtClean="0"/>
          </a:p>
          <a:p>
            <a:pPr marL="0" indent="0" algn="just">
              <a:lnSpc>
                <a:spcPct val="80000"/>
              </a:lnSpc>
              <a:spcBef>
                <a:spcPts val="0"/>
              </a:spcBef>
              <a:buNone/>
            </a:pPr>
            <a:r>
              <a:rPr lang="fr-FR" altLang="fr-FR" sz="11200" dirty="0" smtClean="0"/>
              <a:t>une </a:t>
            </a:r>
            <a:r>
              <a:rPr lang="fr-FR" altLang="fr-FR" sz="11200" dirty="0"/>
              <a:t>autre forme. Ainsi, si celui-ci est d’accord, il approfondira ce qu’il </a:t>
            </a:r>
            <a:endParaRPr lang="fr-FR" altLang="fr-FR" sz="11200" dirty="0" smtClean="0"/>
          </a:p>
          <a:p>
            <a:pPr marL="0" indent="0" algn="just">
              <a:lnSpc>
                <a:spcPct val="80000"/>
              </a:lnSpc>
              <a:spcBef>
                <a:spcPts val="0"/>
              </a:spcBef>
              <a:buNone/>
            </a:pPr>
            <a:r>
              <a:rPr lang="fr-FR" altLang="fr-FR" sz="11200" dirty="0" smtClean="0"/>
              <a:t>pense </a:t>
            </a:r>
            <a:r>
              <a:rPr lang="fr-FR" altLang="fr-FR" sz="11200" dirty="0"/>
              <a:t>et ce qu’il ressent. S’il n’est pas d’accord avec la reformulation, il </a:t>
            </a:r>
            <a:endParaRPr lang="fr-FR" altLang="fr-FR" sz="11200" dirty="0" smtClean="0"/>
          </a:p>
          <a:p>
            <a:pPr marL="0" indent="0" algn="just">
              <a:lnSpc>
                <a:spcPct val="80000"/>
              </a:lnSpc>
              <a:spcBef>
                <a:spcPts val="0"/>
              </a:spcBef>
              <a:buNone/>
            </a:pPr>
            <a:r>
              <a:rPr lang="fr-FR" altLang="fr-FR" sz="11200" dirty="0" smtClean="0"/>
              <a:t>donnera </a:t>
            </a:r>
            <a:r>
              <a:rPr lang="fr-FR" altLang="fr-FR" sz="11200" dirty="0"/>
              <a:t>des explications qui permettront de relancer l’échange</a:t>
            </a:r>
            <a:r>
              <a:rPr lang="fr-FR" altLang="fr-FR" sz="11200" dirty="0" smtClean="0"/>
              <a:t>.</a:t>
            </a:r>
            <a:endParaRPr lang="fr-FR" altLang="fr-FR" sz="11200" dirty="0"/>
          </a:p>
          <a:p>
            <a:pPr marL="381000" indent="-381000">
              <a:lnSpc>
                <a:spcPct val="80000"/>
              </a:lnSpc>
              <a:spcBef>
                <a:spcPts val="0"/>
              </a:spcBef>
              <a:buNone/>
            </a:pPr>
            <a:endParaRPr lang="fr-FR" altLang="fr-FR" sz="11200" dirty="0"/>
          </a:p>
          <a:p>
            <a:pPr>
              <a:lnSpc>
                <a:spcPct val="80000"/>
              </a:lnSpc>
              <a:spcBef>
                <a:spcPts val="0"/>
              </a:spcBef>
              <a:buFont typeface="Wingdings" panose="05000000000000000000" pitchFamily="2" charset="2"/>
              <a:buChar char="§"/>
            </a:pPr>
            <a:r>
              <a:rPr lang="fr-FR" altLang="fr-FR" sz="11200" dirty="0" smtClean="0"/>
              <a:t> Construire </a:t>
            </a:r>
            <a:r>
              <a:rPr lang="fr-FR" altLang="fr-FR" sz="11200" dirty="0"/>
              <a:t>l’entretien en </a:t>
            </a:r>
            <a:r>
              <a:rPr lang="fr-FR" altLang="fr-FR" sz="11200" dirty="0">
                <a:solidFill>
                  <a:srgbClr val="FF0000"/>
                </a:solidFill>
              </a:rPr>
              <a:t>synthétisant au fur et à mesure</a:t>
            </a:r>
            <a:r>
              <a:rPr lang="fr-FR" altLang="fr-FR" sz="11200" dirty="0"/>
              <a:t> les propos</a:t>
            </a:r>
          </a:p>
          <a:p>
            <a:pPr marL="381000" indent="-381000">
              <a:lnSpc>
                <a:spcPct val="80000"/>
              </a:lnSpc>
              <a:spcBef>
                <a:spcPts val="0"/>
              </a:spcBef>
              <a:buNone/>
            </a:pPr>
            <a:endParaRPr lang="fr-FR" altLang="fr-FR" sz="11200" dirty="0"/>
          </a:p>
          <a:p>
            <a:pPr>
              <a:lnSpc>
                <a:spcPct val="80000"/>
              </a:lnSpc>
              <a:spcBef>
                <a:spcPts val="0"/>
              </a:spcBef>
              <a:buFont typeface="Wingdings" panose="05000000000000000000" pitchFamily="2" charset="2"/>
              <a:buChar char="§"/>
            </a:pPr>
            <a:r>
              <a:rPr lang="fr-FR" altLang="fr-FR" sz="11200" dirty="0" smtClean="0"/>
              <a:t> Rester </a:t>
            </a:r>
            <a:r>
              <a:rPr lang="fr-FR" altLang="fr-FR" sz="11200" dirty="0">
                <a:solidFill>
                  <a:srgbClr val="FF0000"/>
                </a:solidFill>
              </a:rPr>
              <a:t>au niveau des faits</a:t>
            </a:r>
            <a:r>
              <a:rPr lang="fr-FR" altLang="fr-FR" sz="11200" dirty="0"/>
              <a:t>, des idées en termes concrets et </a:t>
            </a:r>
            <a:r>
              <a:rPr lang="fr-FR" altLang="fr-FR" sz="11200" dirty="0" smtClean="0"/>
              <a:t>spécifiques</a:t>
            </a:r>
          </a:p>
          <a:p>
            <a:pPr marL="381000" indent="-381000">
              <a:lnSpc>
                <a:spcPct val="80000"/>
              </a:lnSpc>
            </a:pPr>
            <a:endParaRPr lang="fr-FR" altLang="fr-FR" sz="1800" b="1" u="sng" dirty="0"/>
          </a:p>
        </p:txBody>
      </p:sp>
      <p:sp>
        <p:nvSpPr>
          <p:cNvPr id="2" name="Espace réservé du pied de page 1"/>
          <p:cNvSpPr>
            <a:spLocks noGrp="1"/>
          </p:cNvSpPr>
          <p:nvPr>
            <p:ph type="ftr" sz="quarter" idx="11"/>
          </p:nvPr>
        </p:nvSpPr>
        <p:spPr>
          <a:xfrm>
            <a:off x="2188821" y="649287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21539516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110"/>
          <p:cNvGrpSpPr/>
          <p:nvPr/>
        </p:nvGrpSpPr>
        <p:grpSpPr>
          <a:xfrm>
            <a:off x="1032390" y="1076632"/>
            <a:ext cx="10866702" cy="5663381"/>
            <a:chOff x="0" y="0"/>
            <a:chExt cx="7993460" cy="5109767"/>
          </a:xfrm>
        </p:grpSpPr>
        <p:sp>
          <p:nvSpPr>
            <p:cNvPr id="4" name="Shape 557"/>
            <p:cNvSpPr/>
            <p:nvPr/>
          </p:nvSpPr>
          <p:spPr>
            <a:xfrm>
              <a:off x="1998028" y="3157728"/>
              <a:ext cx="545592" cy="503301"/>
            </a:xfrm>
            <a:custGeom>
              <a:avLst/>
              <a:gdLst/>
              <a:ahLst/>
              <a:cxnLst/>
              <a:rect l="0" t="0" r="0" b="0"/>
              <a:pathLst>
                <a:path w="545592" h="503301">
                  <a:moveTo>
                    <a:pt x="0" y="0"/>
                  </a:moveTo>
                  <a:lnTo>
                    <a:pt x="545592" y="503301"/>
                  </a:lnTo>
                </a:path>
              </a:pathLst>
            </a:custGeom>
            <a:ln w="15875" cap="flat">
              <a:round/>
            </a:ln>
          </p:spPr>
          <p:style>
            <a:lnRef idx="1">
              <a:srgbClr val="759D00"/>
            </a:lnRef>
            <a:fillRef idx="0">
              <a:srgbClr val="000000">
                <a:alpha val="0"/>
              </a:srgbClr>
            </a:fillRef>
            <a:effectRef idx="0">
              <a:scrgbClr r="0" g="0" b="0"/>
            </a:effectRef>
            <a:fontRef idx="none"/>
          </p:style>
          <p:txBody>
            <a:bodyPr/>
            <a:lstStyle/>
            <a:p>
              <a:endParaRPr lang="en-US"/>
            </a:p>
          </p:txBody>
        </p:sp>
        <p:sp>
          <p:nvSpPr>
            <p:cNvPr id="5" name="Shape 558"/>
            <p:cNvSpPr/>
            <p:nvPr/>
          </p:nvSpPr>
          <p:spPr>
            <a:xfrm>
              <a:off x="1998028" y="2398649"/>
              <a:ext cx="947928" cy="0"/>
            </a:xfrm>
            <a:custGeom>
              <a:avLst/>
              <a:gdLst/>
              <a:ahLst/>
              <a:cxnLst/>
              <a:rect l="0" t="0" r="0" b="0"/>
              <a:pathLst>
                <a:path w="947928">
                  <a:moveTo>
                    <a:pt x="0" y="0"/>
                  </a:moveTo>
                  <a:lnTo>
                    <a:pt x="947928" y="0"/>
                  </a:lnTo>
                </a:path>
              </a:pathLst>
            </a:custGeom>
            <a:ln w="15875" cap="flat">
              <a:round/>
            </a:ln>
          </p:spPr>
          <p:style>
            <a:lnRef idx="1">
              <a:srgbClr val="759D00"/>
            </a:lnRef>
            <a:fillRef idx="0">
              <a:srgbClr val="000000">
                <a:alpha val="0"/>
              </a:srgbClr>
            </a:fillRef>
            <a:effectRef idx="0">
              <a:scrgbClr r="0" g="0" b="0"/>
            </a:effectRef>
            <a:fontRef idx="none"/>
          </p:style>
          <p:txBody>
            <a:bodyPr/>
            <a:lstStyle/>
            <a:p>
              <a:endParaRPr lang="en-US"/>
            </a:p>
          </p:txBody>
        </p:sp>
        <p:sp>
          <p:nvSpPr>
            <p:cNvPr id="6" name="Shape 559"/>
            <p:cNvSpPr/>
            <p:nvPr/>
          </p:nvSpPr>
          <p:spPr>
            <a:xfrm>
              <a:off x="1998028" y="1094613"/>
              <a:ext cx="647192" cy="574167"/>
            </a:xfrm>
            <a:custGeom>
              <a:avLst/>
              <a:gdLst/>
              <a:ahLst/>
              <a:cxnLst/>
              <a:rect l="0" t="0" r="0" b="0"/>
              <a:pathLst>
                <a:path w="647192" h="574167">
                  <a:moveTo>
                    <a:pt x="0" y="574167"/>
                  </a:moveTo>
                  <a:lnTo>
                    <a:pt x="647192" y="0"/>
                  </a:lnTo>
                </a:path>
              </a:pathLst>
            </a:custGeom>
            <a:ln w="15875" cap="flat">
              <a:round/>
            </a:ln>
          </p:spPr>
          <p:style>
            <a:lnRef idx="1">
              <a:srgbClr val="759D00"/>
            </a:lnRef>
            <a:fillRef idx="0">
              <a:srgbClr val="000000">
                <a:alpha val="0"/>
              </a:srgbClr>
            </a:fillRef>
            <a:effectRef idx="0">
              <a:scrgbClr r="0" g="0" b="0"/>
            </a:effectRef>
            <a:fontRef idx="none"/>
          </p:style>
          <p:txBody>
            <a:bodyPr/>
            <a:lstStyle/>
            <a:p>
              <a:endParaRPr lang="en-US"/>
            </a:p>
          </p:txBody>
        </p:sp>
        <p:sp>
          <p:nvSpPr>
            <p:cNvPr id="7" name="Shape 560"/>
            <p:cNvSpPr/>
            <p:nvPr/>
          </p:nvSpPr>
          <p:spPr>
            <a:xfrm>
              <a:off x="0" y="1223264"/>
              <a:ext cx="2350707" cy="2350770"/>
            </a:xfrm>
            <a:custGeom>
              <a:avLst/>
              <a:gdLst/>
              <a:ahLst/>
              <a:cxnLst/>
              <a:rect l="0" t="0" r="0" b="0"/>
              <a:pathLst>
                <a:path w="2350707" h="2350770">
                  <a:moveTo>
                    <a:pt x="1175322" y="0"/>
                  </a:moveTo>
                  <a:cubicBezTo>
                    <a:pt x="1824419" y="0"/>
                    <a:pt x="2350707" y="526288"/>
                    <a:pt x="2350707" y="1175385"/>
                  </a:cubicBezTo>
                  <a:cubicBezTo>
                    <a:pt x="2350707" y="1824482"/>
                    <a:pt x="1824419" y="2350770"/>
                    <a:pt x="1175322" y="2350770"/>
                  </a:cubicBezTo>
                  <a:cubicBezTo>
                    <a:pt x="526225" y="2350770"/>
                    <a:pt x="0" y="1824482"/>
                    <a:pt x="0" y="1175385"/>
                  </a:cubicBezTo>
                  <a:cubicBezTo>
                    <a:pt x="0" y="526288"/>
                    <a:pt x="526225" y="0"/>
                    <a:pt x="1175322" y="0"/>
                  </a:cubicBezTo>
                  <a:close/>
                </a:path>
              </a:pathLst>
            </a:custGeom>
            <a:ln w="0" cap="flat">
              <a:round/>
            </a:ln>
          </p:spPr>
          <p:style>
            <a:lnRef idx="0">
              <a:srgbClr val="000000">
                <a:alpha val="0"/>
              </a:srgbClr>
            </a:lnRef>
            <a:fillRef idx="1">
              <a:srgbClr val="94C600"/>
            </a:fillRef>
            <a:effectRef idx="0">
              <a:scrgbClr r="0" g="0" b="0"/>
            </a:effectRef>
            <a:fontRef idx="none"/>
          </p:style>
          <p:txBody>
            <a:bodyPr/>
            <a:lstStyle/>
            <a:p>
              <a:endParaRPr lang="en-US"/>
            </a:p>
          </p:txBody>
        </p:sp>
        <p:sp>
          <p:nvSpPr>
            <p:cNvPr id="8" name="Shape 561"/>
            <p:cNvSpPr/>
            <p:nvPr/>
          </p:nvSpPr>
          <p:spPr>
            <a:xfrm>
              <a:off x="0" y="1223264"/>
              <a:ext cx="2350707" cy="2350770"/>
            </a:xfrm>
            <a:custGeom>
              <a:avLst/>
              <a:gdLst/>
              <a:ahLst/>
              <a:cxnLst/>
              <a:rect l="0" t="0" r="0" b="0"/>
              <a:pathLst>
                <a:path w="2350707" h="2350770">
                  <a:moveTo>
                    <a:pt x="0" y="1175385"/>
                  </a:moveTo>
                  <a:cubicBezTo>
                    <a:pt x="0" y="526288"/>
                    <a:pt x="526225" y="0"/>
                    <a:pt x="1175322" y="0"/>
                  </a:cubicBezTo>
                  <a:cubicBezTo>
                    <a:pt x="1175322" y="0"/>
                    <a:pt x="1175322" y="0"/>
                    <a:pt x="1175322" y="0"/>
                  </a:cubicBezTo>
                  <a:lnTo>
                    <a:pt x="1175322" y="0"/>
                  </a:lnTo>
                  <a:cubicBezTo>
                    <a:pt x="1824419" y="0"/>
                    <a:pt x="2350707" y="526288"/>
                    <a:pt x="2350707" y="1175385"/>
                  </a:cubicBezTo>
                  <a:cubicBezTo>
                    <a:pt x="2350707" y="1175385"/>
                    <a:pt x="2350707" y="1175385"/>
                    <a:pt x="2350707" y="1175385"/>
                  </a:cubicBezTo>
                  <a:lnTo>
                    <a:pt x="2350707" y="1175385"/>
                  </a:lnTo>
                  <a:cubicBezTo>
                    <a:pt x="2350707" y="1824482"/>
                    <a:pt x="1824419" y="2350770"/>
                    <a:pt x="1175322" y="2350770"/>
                  </a:cubicBezTo>
                  <a:cubicBezTo>
                    <a:pt x="1175322" y="2350770"/>
                    <a:pt x="1175322" y="2350770"/>
                    <a:pt x="1175322" y="2350770"/>
                  </a:cubicBezTo>
                  <a:lnTo>
                    <a:pt x="1175322" y="2350770"/>
                  </a:lnTo>
                  <a:cubicBezTo>
                    <a:pt x="526225" y="2350770"/>
                    <a:pt x="0" y="1824482"/>
                    <a:pt x="0" y="1175385"/>
                  </a:cubicBezTo>
                  <a:cubicBezTo>
                    <a:pt x="0" y="1175385"/>
                    <a:pt x="0" y="1175385"/>
                    <a:pt x="0" y="1175385"/>
                  </a:cubicBezTo>
                  <a:close/>
                </a:path>
              </a:pathLst>
            </a:custGeom>
            <a:ln w="15875" cap="flat">
              <a:round/>
            </a:ln>
          </p:spPr>
          <p:style>
            <a:lnRef idx="1">
              <a:srgbClr val="FFFFFF"/>
            </a:lnRef>
            <a:fillRef idx="0">
              <a:srgbClr val="000000">
                <a:alpha val="0"/>
              </a:srgbClr>
            </a:fillRef>
            <a:effectRef idx="0">
              <a:scrgbClr r="0" g="0" b="0"/>
            </a:effectRef>
            <a:fontRef idx="none"/>
          </p:style>
          <p:txBody>
            <a:bodyPr/>
            <a:lstStyle/>
            <a:p>
              <a:endParaRPr lang="en-US"/>
            </a:p>
          </p:txBody>
        </p:sp>
        <p:sp>
          <p:nvSpPr>
            <p:cNvPr id="9" name="Shape 562"/>
            <p:cNvSpPr/>
            <p:nvPr/>
          </p:nvSpPr>
          <p:spPr>
            <a:xfrm>
              <a:off x="2479484" y="0"/>
              <a:ext cx="1315974" cy="1315974"/>
            </a:xfrm>
            <a:custGeom>
              <a:avLst/>
              <a:gdLst/>
              <a:ahLst/>
              <a:cxnLst/>
              <a:rect l="0" t="0" r="0" b="0"/>
              <a:pathLst>
                <a:path w="1315974" h="1315974">
                  <a:moveTo>
                    <a:pt x="657987" y="0"/>
                  </a:moveTo>
                  <a:cubicBezTo>
                    <a:pt x="1021334" y="0"/>
                    <a:pt x="1315974" y="294640"/>
                    <a:pt x="1315974" y="657987"/>
                  </a:cubicBezTo>
                  <a:cubicBezTo>
                    <a:pt x="1315974" y="1021334"/>
                    <a:pt x="1021334" y="1315974"/>
                    <a:pt x="657987" y="1315974"/>
                  </a:cubicBezTo>
                  <a:cubicBezTo>
                    <a:pt x="294640" y="1315974"/>
                    <a:pt x="0" y="1021334"/>
                    <a:pt x="0" y="657987"/>
                  </a:cubicBezTo>
                  <a:cubicBezTo>
                    <a:pt x="0" y="294640"/>
                    <a:pt x="294640" y="0"/>
                    <a:pt x="657987" y="0"/>
                  </a:cubicBezTo>
                  <a:close/>
                </a:path>
              </a:pathLst>
            </a:custGeom>
            <a:ln w="0" cap="flat">
              <a:round/>
            </a:ln>
          </p:spPr>
          <p:style>
            <a:lnRef idx="0">
              <a:srgbClr val="000000">
                <a:alpha val="0"/>
              </a:srgbClr>
            </a:lnRef>
            <a:fillRef idx="1">
              <a:srgbClr val="94C600"/>
            </a:fillRef>
            <a:effectRef idx="0">
              <a:scrgbClr r="0" g="0" b="0"/>
            </a:effectRef>
            <a:fontRef idx="none"/>
          </p:style>
          <p:txBody>
            <a:bodyPr/>
            <a:lstStyle/>
            <a:p>
              <a:endParaRPr lang="en-US"/>
            </a:p>
          </p:txBody>
        </p:sp>
        <p:sp>
          <p:nvSpPr>
            <p:cNvPr id="10" name="Shape 563"/>
            <p:cNvSpPr/>
            <p:nvPr/>
          </p:nvSpPr>
          <p:spPr>
            <a:xfrm>
              <a:off x="2479484" y="0"/>
              <a:ext cx="1315974" cy="1315974"/>
            </a:xfrm>
            <a:custGeom>
              <a:avLst/>
              <a:gdLst/>
              <a:ahLst/>
              <a:cxnLst/>
              <a:rect l="0" t="0" r="0" b="0"/>
              <a:pathLst>
                <a:path w="1315974" h="1315974">
                  <a:moveTo>
                    <a:pt x="0" y="657987"/>
                  </a:moveTo>
                  <a:cubicBezTo>
                    <a:pt x="0" y="294640"/>
                    <a:pt x="294640" y="0"/>
                    <a:pt x="657987" y="0"/>
                  </a:cubicBezTo>
                  <a:cubicBezTo>
                    <a:pt x="657987" y="0"/>
                    <a:pt x="657987" y="0"/>
                    <a:pt x="657987" y="0"/>
                  </a:cubicBezTo>
                  <a:lnTo>
                    <a:pt x="657987" y="0"/>
                  </a:lnTo>
                  <a:cubicBezTo>
                    <a:pt x="1021334" y="0"/>
                    <a:pt x="1315974" y="294640"/>
                    <a:pt x="1315974" y="657987"/>
                  </a:cubicBezTo>
                  <a:cubicBezTo>
                    <a:pt x="1315974" y="657987"/>
                    <a:pt x="1315974" y="657987"/>
                    <a:pt x="1315974" y="657987"/>
                  </a:cubicBezTo>
                  <a:lnTo>
                    <a:pt x="1315974" y="657987"/>
                  </a:lnTo>
                  <a:cubicBezTo>
                    <a:pt x="1315974" y="1021334"/>
                    <a:pt x="1021334" y="1315974"/>
                    <a:pt x="657987" y="1315974"/>
                  </a:cubicBezTo>
                  <a:cubicBezTo>
                    <a:pt x="657987" y="1315974"/>
                    <a:pt x="657987" y="1315974"/>
                    <a:pt x="657987" y="1315974"/>
                  </a:cubicBezTo>
                  <a:lnTo>
                    <a:pt x="657987" y="1315974"/>
                  </a:lnTo>
                  <a:cubicBezTo>
                    <a:pt x="294640" y="1315974"/>
                    <a:pt x="0" y="1021334"/>
                    <a:pt x="0" y="657987"/>
                  </a:cubicBezTo>
                  <a:cubicBezTo>
                    <a:pt x="0" y="657987"/>
                    <a:pt x="0" y="657987"/>
                    <a:pt x="0" y="657987"/>
                  </a:cubicBezTo>
                  <a:close/>
                </a:path>
              </a:pathLst>
            </a:custGeom>
            <a:ln w="15875" cap="flat">
              <a:round/>
            </a:ln>
          </p:spPr>
          <p:style>
            <a:lnRef idx="1">
              <a:srgbClr val="FFFFFF"/>
            </a:lnRef>
            <a:fillRef idx="0">
              <a:srgbClr val="000000">
                <a:alpha val="0"/>
              </a:srgbClr>
            </a:fillRef>
            <a:effectRef idx="0">
              <a:scrgbClr r="0" g="0" b="0"/>
            </a:effectRef>
            <a:fontRef idx="none"/>
          </p:style>
          <p:txBody>
            <a:bodyPr/>
            <a:lstStyle/>
            <a:p>
              <a:endParaRPr lang="en-US"/>
            </a:p>
          </p:txBody>
        </p:sp>
        <p:sp>
          <p:nvSpPr>
            <p:cNvPr id="11" name="Rectangle 10"/>
            <p:cNvSpPr/>
            <p:nvPr/>
          </p:nvSpPr>
          <p:spPr>
            <a:xfrm>
              <a:off x="3027109" y="499008"/>
              <a:ext cx="293741" cy="212781"/>
            </a:xfrm>
            <a:prstGeom prst="rect">
              <a:avLst/>
            </a:prstGeom>
            <a:ln>
              <a:noFill/>
            </a:ln>
          </p:spPr>
          <p:txBody>
            <a:bodyPr vert="horz" lIns="0" tIns="0" rIns="0" bIns="0" rtlCol="0">
              <a:noAutofit/>
            </a:bodyPr>
            <a:lstStyle/>
            <a:p>
              <a:pPr>
                <a:lnSpc>
                  <a:spcPct val="107000"/>
                </a:lnSpc>
                <a:spcAft>
                  <a:spcPts val="800"/>
                </a:spcAft>
              </a:pPr>
              <a:r>
                <a:rPr lang="en-US" sz="1300" b="1">
                  <a:solidFill>
                    <a:srgbClr val="FFFFFF"/>
                  </a:solidFill>
                  <a:effectLst/>
                  <a:latin typeface="Century Gothic" panose="020B0502020202020204" pitchFamily="34" charset="0"/>
                  <a:ea typeface="Century Gothic" panose="020B0502020202020204" pitchFamily="34" charset="0"/>
                  <a:cs typeface="Century Gothic" panose="020B0502020202020204" pitchFamily="34" charset="0"/>
                </a:rPr>
                <a:t>A=</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p:cNvSpPr/>
            <p:nvPr/>
          </p:nvSpPr>
          <p:spPr>
            <a:xfrm>
              <a:off x="3248343" y="499008"/>
              <a:ext cx="61408" cy="212781"/>
            </a:xfrm>
            <a:prstGeom prst="rect">
              <a:avLst/>
            </a:prstGeom>
            <a:ln>
              <a:noFill/>
            </a:ln>
          </p:spPr>
          <p:txBody>
            <a:bodyPr vert="horz" lIns="0" tIns="0" rIns="0" bIns="0" rtlCol="0">
              <a:noAutofit/>
            </a:bodyPr>
            <a:lstStyle/>
            <a:p>
              <a:pPr>
                <a:lnSpc>
                  <a:spcPct val="107000"/>
                </a:lnSpc>
                <a:spcAft>
                  <a:spcPts val="800"/>
                </a:spcAft>
              </a:pPr>
              <a:r>
                <a:rPr lang="en-US" sz="1300" b="1">
                  <a:solidFill>
                    <a:srgbClr val="010000"/>
                  </a:solidFill>
                  <a:effectLst/>
                  <a:latin typeface="Century Gothic" panose="020B0502020202020204" pitchFamily="34" charset="0"/>
                  <a:ea typeface="Century Gothic" panose="020B0502020202020204" pitchFamily="34" charset="0"/>
                  <a:cs typeface="Century Gothic" panose="020B050202020202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3" name="Rectangle 12"/>
            <p:cNvSpPr/>
            <p:nvPr/>
          </p:nvSpPr>
          <p:spPr>
            <a:xfrm>
              <a:off x="2728405" y="680593"/>
              <a:ext cx="1088626" cy="212387"/>
            </a:xfrm>
            <a:prstGeom prst="rect">
              <a:avLst/>
            </a:prstGeom>
            <a:ln>
              <a:noFill/>
            </a:ln>
          </p:spPr>
          <p:txBody>
            <a:bodyPr vert="horz" lIns="0" tIns="0" rIns="0" bIns="0" rtlCol="0">
              <a:noAutofit/>
            </a:bodyPr>
            <a:lstStyle/>
            <a:p>
              <a:pPr>
                <a:lnSpc>
                  <a:spcPct val="107000"/>
                </a:lnSpc>
                <a:spcAft>
                  <a:spcPts val="800"/>
                </a:spcAft>
              </a:pPr>
              <a:r>
                <a:rPr lang="en-US" sz="1300" b="1">
                  <a:solidFill>
                    <a:srgbClr val="FFFFFF"/>
                  </a:solidFill>
                  <a:effectLst/>
                  <a:latin typeface="Century Gothic" panose="020B0502020202020204" pitchFamily="34" charset="0"/>
                  <a:ea typeface="Century Gothic" panose="020B0502020202020204" pitchFamily="34" charset="0"/>
                  <a:cs typeface="Century Gothic" panose="020B0502020202020204" pitchFamily="34" charset="0"/>
                </a:rPr>
                <a:t>interviewé</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4" name="Rectangle 13"/>
            <p:cNvSpPr/>
            <p:nvPr/>
          </p:nvSpPr>
          <p:spPr>
            <a:xfrm>
              <a:off x="3547047" y="680593"/>
              <a:ext cx="60637" cy="212387"/>
            </a:xfrm>
            <a:prstGeom prst="rect">
              <a:avLst/>
            </a:prstGeom>
            <a:ln>
              <a:noFill/>
            </a:ln>
          </p:spPr>
          <p:txBody>
            <a:bodyPr vert="horz" lIns="0" tIns="0" rIns="0" bIns="0" rtlCol="0">
              <a:noAutofit/>
            </a:bodyPr>
            <a:lstStyle/>
            <a:p>
              <a:pPr>
                <a:lnSpc>
                  <a:spcPct val="107000"/>
                </a:lnSpc>
                <a:spcAft>
                  <a:spcPts val="800"/>
                </a:spcAft>
              </a:pPr>
              <a:r>
                <a:rPr lang="en-US" sz="13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5" name="Rectangle 14"/>
            <p:cNvSpPr/>
            <p:nvPr/>
          </p:nvSpPr>
          <p:spPr>
            <a:xfrm>
              <a:off x="3594290" y="680593"/>
              <a:ext cx="60637" cy="212387"/>
            </a:xfrm>
            <a:prstGeom prst="rect">
              <a:avLst/>
            </a:prstGeom>
            <a:ln>
              <a:noFill/>
            </a:ln>
          </p:spPr>
          <p:txBody>
            <a:bodyPr vert="horz" lIns="0" tIns="0" rIns="0" bIns="0" rtlCol="0">
              <a:noAutofit/>
            </a:bodyPr>
            <a:lstStyle/>
            <a:p>
              <a:pPr>
                <a:lnSpc>
                  <a:spcPct val="107000"/>
                </a:lnSpc>
                <a:spcAft>
                  <a:spcPts val="800"/>
                </a:spcAft>
              </a:pPr>
              <a:r>
                <a:rPr lang="en-US" sz="13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6" name="Rectangle 15"/>
            <p:cNvSpPr/>
            <p:nvPr/>
          </p:nvSpPr>
          <p:spPr>
            <a:xfrm>
              <a:off x="3927793" y="56853"/>
              <a:ext cx="112088" cy="301019"/>
            </a:xfrm>
            <a:prstGeom prst="rect">
              <a:avLst/>
            </a:prstGeom>
            <a:ln>
              <a:noFill/>
            </a:ln>
          </p:spPr>
          <p:txBody>
            <a:bodyPr vert="horz" lIns="0" tIns="0" rIns="0" bIns="0" rtlCol="0">
              <a:noAutofit/>
            </a:bodyPr>
            <a:lstStyle/>
            <a:p>
              <a:pPr>
                <a:lnSpc>
                  <a:spcPct val="107000"/>
                </a:lnSpc>
                <a:spcAft>
                  <a:spcPts val="800"/>
                </a:spcAft>
              </a:pPr>
              <a:r>
                <a:rPr lang="en-US" sz="1900">
                  <a:solidFill>
                    <a:srgbClr val="000000"/>
                  </a:solidFill>
                  <a:effectLst/>
                  <a:latin typeface="Arial" panose="020B0604020202020204" pitchFamily="34" charset="0"/>
                  <a:ea typeface="Arial" panose="020B0604020202020204" pitchFamily="34" charset="0"/>
                  <a:cs typeface="Calibri" panose="020F0502020204030204" pitchFamily="34" charset="0"/>
                </a:rPr>
                <a:t>•</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7" name="Rectangle 16"/>
            <p:cNvSpPr/>
            <p:nvPr/>
          </p:nvSpPr>
          <p:spPr>
            <a:xfrm>
              <a:off x="4100005" y="14239"/>
              <a:ext cx="88977" cy="357082"/>
            </a:xfrm>
            <a:prstGeom prst="rect">
              <a:avLst/>
            </a:prstGeom>
            <a:ln>
              <a:noFill/>
            </a:ln>
          </p:spPr>
          <p:txBody>
            <a:bodyPr vert="horz" lIns="0" tIns="0" rIns="0" bIns="0" rtlCol="0">
              <a:noAutofit/>
            </a:bodyPr>
            <a:lstStyle/>
            <a:p>
              <a:pPr>
                <a:lnSpc>
                  <a:spcPct val="107000"/>
                </a:lnSpc>
                <a:spcAft>
                  <a:spcPts val="800"/>
                </a:spcAft>
              </a:pPr>
              <a:r>
                <a:rPr lang="en-US" sz="190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8" name="Rectangle 17"/>
            <p:cNvSpPr/>
            <p:nvPr/>
          </p:nvSpPr>
          <p:spPr>
            <a:xfrm>
              <a:off x="4195381" y="26592"/>
              <a:ext cx="3798077" cy="202401"/>
            </a:xfrm>
            <a:prstGeom prst="rect">
              <a:avLst/>
            </a:prstGeom>
            <a:ln>
              <a:noFill/>
            </a:ln>
          </p:spPr>
          <p:txBody>
            <a:bodyPr vert="horz" lIns="0" tIns="0" rIns="0" bIns="0" rtlCol="0">
              <a:noAutofit/>
            </a:bodyPr>
            <a:lstStyle/>
            <a:p>
              <a:pPr>
                <a:lnSpc>
                  <a:spcPct val="107000"/>
                </a:lnSpc>
                <a:spcAft>
                  <a:spcPts val="800"/>
                </a:spcAft>
              </a:pPr>
              <a:r>
                <a:rPr lang="en-US" sz="1900" dirty="0" err="1">
                  <a:solidFill>
                    <a:srgbClr val="000000"/>
                  </a:solidFill>
                  <a:effectLst/>
                  <a:latin typeface="Arial" panose="020B0604020202020204" pitchFamily="34" charset="0"/>
                  <a:ea typeface="Arial" panose="020B0604020202020204" pitchFamily="34" charset="0"/>
                  <a:cs typeface="Calibri" panose="020F0502020204030204" pitchFamily="34" charset="0"/>
                </a:rPr>
                <a:t>Récit</a:t>
              </a:r>
              <a:r>
                <a:rPr lang="en-US" sz="1900" dirty="0">
                  <a:solidFill>
                    <a:srgbClr val="000000"/>
                  </a:solidFill>
                  <a:effectLst/>
                  <a:latin typeface="Arial" panose="020B0604020202020204" pitchFamily="34" charset="0"/>
                  <a:ea typeface="Arial" panose="020B0604020202020204" pitchFamily="34" charset="0"/>
                  <a:cs typeface="Calibri" panose="020F0502020204030204" pitchFamily="34" charset="0"/>
                </a:rPr>
                <a:t> </a:t>
              </a:r>
              <a:r>
                <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d'un moment de </a:t>
              </a:r>
              <a:r>
                <a:rPr lang="en-US" sz="1900" dirty="0" err="1" smtClean="0">
                  <a:solidFill>
                    <a:srgbClr val="000000"/>
                  </a:solidFill>
                  <a:effectLst/>
                  <a:latin typeface="Arial" panose="020B0604020202020204" pitchFamily="34" charset="0"/>
                  <a:ea typeface="Arial" panose="020B0604020202020204" pitchFamily="34" charset="0"/>
                  <a:cs typeface="Calibri" panose="020F0502020204030204" pitchFamily="34" charset="0"/>
                </a:rPr>
                <a:t>pratique</a:t>
              </a:r>
              <a:r>
                <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a:t>
              </a:r>
              <a:r>
                <a:rPr lang="en-US" sz="1900" dirty="0" err="1" smtClean="0">
                  <a:solidFill>
                    <a:srgbClr val="000000"/>
                  </a:solidFill>
                  <a:effectLst/>
                  <a:latin typeface="Arial" panose="020B0604020202020204" pitchFamily="34" charset="0"/>
                  <a:ea typeface="Arial" panose="020B0604020202020204" pitchFamily="34" charset="0"/>
                  <a:cs typeface="Calibri" panose="020F0502020204030204" pitchFamily="34" charset="0"/>
                </a:rPr>
                <a:t>professionnelle</a:t>
              </a:r>
              <a:r>
                <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9" name="Rectangle 18"/>
            <p:cNvSpPr/>
            <p:nvPr/>
          </p:nvSpPr>
          <p:spPr>
            <a:xfrm>
              <a:off x="4100005" y="263899"/>
              <a:ext cx="1691742" cy="357534"/>
            </a:xfrm>
            <a:prstGeom prst="rect">
              <a:avLst/>
            </a:prstGeom>
            <a:ln>
              <a:noFill/>
            </a:ln>
          </p:spPr>
          <p:txBody>
            <a:bodyPr vert="horz" lIns="0" tIns="0" rIns="0" bIns="0" rtlCol="0">
              <a:noAutofit/>
            </a:bodyPr>
            <a:lstStyle/>
            <a:p>
              <a:pPr>
                <a:lnSpc>
                  <a:spcPct val="107000"/>
                </a:lnSpc>
                <a:spcAft>
                  <a:spcPts val="800"/>
                </a:spcAft>
              </a:pPr>
              <a:r>
                <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2" name="Rectangle 21"/>
            <p:cNvSpPr/>
            <p:nvPr/>
          </p:nvSpPr>
          <p:spPr>
            <a:xfrm>
              <a:off x="4100005" y="1014364"/>
              <a:ext cx="1121847" cy="357082"/>
            </a:xfrm>
            <a:prstGeom prst="rect">
              <a:avLst/>
            </a:prstGeom>
            <a:ln>
              <a:noFill/>
            </a:ln>
          </p:spPr>
          <p:txBody>
            <a:bodyPr vert="horz" lIns="0" tIns="0" rIns="0" bIns="0" rtlCol="0">
              <a:noAutofit/>
            </a:bodyPr>
            <a:lstStyle/>
            <a:p>
              <a:pPr>
                <a:lnSpc>
                  <a:spcPct val="107000"/>
                </a:lnSpc>
                <a:spcAft>
                  <a:spcPts val="800"/>
                </a:spcAft>
              </a:pPr>
              <a:endPar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3" name="Rectangle 22"/>
            <p:cNvSpPr/>
            <p:nvPr/>
          </p:nvSpPr>
          <p:spPr>
            <a:xfrm>
              <a:off x="4943031" y="1014364"/>
              <a:ext cx="88977" cy="357082"/>
            </a:xfrm>
            <a:prstGeom prst="rect">
              <a:avLst/>
            </a:prstGeom>
            <a:ln>
              <a:noFill/>
            </a:ln>
          </p:spPr>
          <p:txBody>
            <a:bodyPr vert="horz" lIns="0" tIns="0" rIns="0" bIns="0" rtlCol="0">
              <a:noAutofit/>
            </a:bodyPr>
            <a:lstStyle/>
            <a:p>
              <a:pPr>
                <a:lnSpc>
                  <a:spcPct val="107000"/>
                </a:lnSpc>
                <a:spcAft>
                  <a:spcPts val="800"/>
                </a:spcAft>
              </a:pPr>
              <a:r>
                <a:rPr lang="en-US" sz="190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4" name="Shape 577"/>
            <p:cNvSpPr/>
            <p:nvPr/>
          </p:nvSpPr>
          <p:spPr>
            <a:xfrm>
              <a:off x="2945956" y="1740662"/>
              <a:ext cx="1315847" cy="1315974"/>
            </a:xfrm>
            <a:custGeom>
              <a:avLst/>
              <a:gdLst/>
              <a:ahLst/>
              <a:cxnLst/>
              <a:rect l="0" t="0" r="0" b="0"/>
              <a:pathLst>
                <a:path w="1315847" h="1315974">
                  <a:moveTo>
                    <a:pt x="657860" y="0"/>
                  </a:moveTo>
                  <a:cubicBezTo>
                    <a:pt x="1021334" y="0"/>
                    <a:pt x="1315847" y="294640"/>
                    <a:pt x="1315847" y="657987"/>
                  </a:cubicBezTo>
                  <a:cubicBezTo>
                    <a:pt x="1315847" y="1021334"/>
                    <a:pt x="1021334" y="1315974"/>
                    <a:pt x="657860" y="1315974"/>
                  </a:cubicBezTo>
                  <a:cubicBezTo>
                    <a:pt x="294513" y="1315974"/>
                    <a:pt x="0" y="1021334"/>
                    <a:pt x="0" y="657987"/>
                  </a:cubicBezTo>
                  <a:cubicBezTo>
                    <a:pt x="0" y="294640"/>
                    <a:pt x="294513" y="0"/>
                    <a:pt x="657860" y="0"/>
                  </a:cubicBezTo>
                  <a:close/>
                </a:path>
              </a:pathLst>
            </a:custGeom>
            <a:ln w="0" cap="flat">
              <a:round/>
            </a:ln>
          </p:spPr>
          <p:style>
            <a:lnRef idx="0">
              <a:srgbClr val="000000">
                <a:alpha val="0"/>
              </a:srgbClr>
            </a:lnRef>
            <a:fillRef idx="1">
              <a:srgbClr val="94C600"/>
            </a:fillRef>
            <a:effectRef idx="0">
              <a:scrgbClr r="0" g="0" b="0"/>
            </a:effectRef>
            <a:fontRef idx="none"/>
          </p:style>
          <p:txBody>
            <a:bodyPr/>
            <a:lstStyle/>
            <a:p>
              <a:endParaRPr lang="en-US"/>
            </a:p>
          </p:txBody>
        </p:sp>
        <p:sp>
          <p:nvSpPr>
            <p:cNvPr id="25" name="Shape 578"/>
            <p:cNvSpPr/>
            <p:nvPr/>
          </p:nvSpPr>
          <p:spPr>
            <a:xfrm>
              <a:off x="2945956" y="1740662"/>
              <a:ext cx="1315847" cy="1315974"/>
            </a:xfrm>
            <a:custGeom>
              <a:avLst/>
              <a:gdLst/>
              <a:ahLst/>
              <a:cxnLst/>
              <a:rect l="0" t="0" r="0" b="0"/>
              <a:pathLst>
                <a:path w="1315847" h="1315974">
                  <a:moveTo>
                    <a:pt x="0" y="657987"/>
                  </a:moveTo>
                  <a:cubicBezTo>
                    <a:pt x="0" y="294640"/>
                    <a:pt x="294513" y="0"/>
                    <a:pt x="657860" y="0"/>
                  </a:cubicBezTo>
                  <a:cubicBezTo>
                    <a:pt x="657860" y="0"/>
                    <a:pt x="657860" y="0"/>
                    <a:pt x="657860" y="0"/>
                  </a:cubicBezTo>
                  <a:lnTo>
                    <a:pt x="657860" y="0"/>
                  </a:lnTo>
                  <a:cubicBezTo>
                    <a:pt x="1021334" y="0"/>
                    <a:pt x="1315847" y="294640"/>
                    <a:pt x="1315847" y="657987"/>
                  </a:cubicBezTo>
                  <a:cubicBezTo>
                    <a:pt x="1315847" y="657987"/>
                    <a:pt x="1315847" y="657987"/>
                    <a:pt x="1315847" y="657987"/>
                  </a:cubicBezTo>
                  <a:lnTo>
                    <a:pt x="1315847" y="657987"/>
                  </a:lnTo>
                  <a:cubicBezTo>
                    <a:pt x="1315847" y="1021334"/>
                    <a:pt x="1021334" y="1315974"/>
                    <a:pt x="657860" y="1315974"/>
                  </a:cubicBezTo>
                  <a:cubicBezTo>
                    <a:pt x="657860" y="1315974"/>
                    <a:pt x="657860" y="1315974"/>
                    <a:pt x="657860" y="1315974"/>
                  </a:cubicBezTo>
                  <a:lnTo>
                    <a:pt x="657860" y="1315974"/>
                  </a:lnTo>
                  <a:cubicBezTo>
                    <a:pt x="294513" y="1315974"/>
                    <a:pt x="0" y="1021334"/>
                    <a:pt x="0" y="657987"/>
                  </a:cubicBezTo>
                  <a:cubicBezTo>
                    <a:pt x="0" y="657987"/>
                    <a:pt x="0" y="657987"/>
                    <a:pt x="0" y="657987"/>
                  </a:cubicBezTo>
                  <a:close/>
                </a:path>
              </a:pathLst>
            </a:custGeom>
            <a:ln w="15875" cap="flat">
              <a:round/>
            </a:ln>
          </p:spPr>
          <p:style>
            <a:lnRef idx="1">
              <a:srgbClr val="FFFFFF"/>
            </a:lnRef>
            <a:fillRef idx="0">
              <a:srgbClr val="000000">
                <a:alpha val="0"/>
              </a:srgbClr>
            </a:fillRef>
            <a:effectRef idx="0">
              <a:scrgbClr r="0" g="0" b="0"/>
            </a:effectRef>
            <a:fontRef idx="none"/>
          </p:style>
          <p:txBody>
            <a:bodyPr/>
            <a:lstStyle/>
            <a:p>
              <a:endParaRPr lang="en-US"/>
            </a:p>
          </p:txBody>
        </p:sp>
        <p:sp>
          <p:nvSpPr>
            <p:cNvPr id="26" name="Rectangle 25"/>
            <p:cNvSpPr/>
            <p:nvPr/>
          </p:nvSpPr>
          <p:spPr>
            <a:xfrm>
              <a:off x="3507422" y="2240153"/>
              <a:ext cx="320042" cy="212387"/>
            </a:xfrm>
            <a:prstGeom prst="rect">
              <a:avLst/>
            </a:prstGeom>
            <a:ln>
              <a:noFill/>
            </a:ln>
          </p:spPr>
          <p:txBody>
            <a:bodyPr vert="horz" lIns="0" tIns="0" rIns="0" bIns="0" rtlCol="0">
              <a:noAutofit/>
            </a:bodyPr>
            <a:lstStyle/>
            <a:p>
              <a:pPr>
                <a:lnSpc>
                  <a:spcPct val="107000"/>
                </a:lnSpc>
                <a:spcAft>
                  <a:spcPts val="800"/>
                </a:spcAft>
              </a:pPr>
              <a:r>
                <a:rPr lang="en-US" sz="1300" b="1">
                  <a:solidFill>
                    <a:srgbClr val="FFFFFF"/>
                  </a:solidFill>
                  <a:effectLst/>
                  <a:latin typeface="Century Gothic" panose="020B0502020202020204" pitchFamily="34" charset="0"/>
                  <a:ea typeface="Century Gothic" panose="020B0502020202020204" pitchFamily="34" charset="0"/>
                  <a:cs typeface="Century Gothic" panose="020B0502020202020204" pitchFamily="34" charset="0"/>
                </a:rPr>
                <a:t>B=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7" name="Rectangle 26"/>
            <p:cNvSpPr/>
            <p:nvPr/>
          </p:nvSpPr>
          <p:spPr>
            <a:xfrm>
              <a:off x="3169095" y="2421509"/>
              <a:ext cx="1158677" cy="212387"/>
            </a:xfrm>
            <a:prstGeom prst="rect">
              <a:avLst/>
            </a:prstGeom>
            <a:ln>
              <a:noFill/>
            </a:ln>
          </p:spPr>
          <p:txBody>
            <a:bodyPr vert="horz" lIns="0" tIns="0" rIns="0" bIns="0" rtlCol="0">
              <a:noAutofit/>
            </a:bodyPr>
            <a:lstStyle/>
            <a:p>
              <a:pPr>
                <a:lnSpc>
                  <a:spcPct val="107000"/>
                </a:lnSpc>
                <a:spcAft>
                  <a:spcPts val="800"/>
                </a:spcAft>
              </a:pPr>
              <a:r>
                <a:rPr lang="en-US" sz="1300" b="1">
                  <a:solidFill>
                    <a:srgbClr val="FFFFFF"/>
                  </a:solidFill>
                  <a:effectLst/>
                  <a:latin typeface="Century Gothic" panose="020B0502020202020204" pitchFamily="34" charset="0"/>
                  <a:ea typeface="Century Gothic" panose="020B0502020202020204" pitchFamily="34" charset="0"/>
                  <a:cs typeface="Century Gothic" panose="020B0502020202020204" pitchFamily="34" charset="0"/>
                </a:rPr>
                <a:t>interviewer</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8" name="Rectangle 27"/>
            <p:cNvSpPr/>
            <p:nvPr/>
          </p:nvSpPr>
          <p:spPr>
            <a:xfrm>
              <a:off x="4040822" y="2421509"/>
              <a:ext cx="61294" cy="212387"/>
            </a:xfrm>
            <a:prstGeom prst="rect">
              <a:avLst/>
            </a:prstGeom>
            <a:ln>
              <a:noFill/>
            </a:ln>
          </p:spPr>
          <p:txBody>
            <a:bodyPr vert="horz" lIns="0" tIns="0" rIns="0" bIns="0" rtlCol="0">
              <a:noAutofit/>
            </a:bodyPr>
            <a:lstStyle/>
            <a:p>
              <a:pPr>
                <a:lnSpc>
                  <a:spcPct val="107000"/>
                </a:lnSpc>
                <a:spcAft>
                  <a:spcPts val="800"/>
                </a:spcAft>
              </a:pPr>
              <a:r>
                <a:rPr lang="en-US" sz="1300" b="1">
                  <a:solidFill>
                    <a:srgbClr val="FFFFFF"/>
                  </a:solidFill>
                  <a:effectLst/>
                  <a:latin typeface="Century Gothic" panose="020B0502020202020204" pitchFamily="34" charset="0"/>
                  <a:ea typeface="Century Gothic" panose="020B0502020202020204" pitchFamily="34" charset="0"/>
                  <a:cs typeface="Century Gothic" panose="020B050202020202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9" name="Rectangle 28"/>
            <p:cNvSpPr/>
            <p:nvPr/>
          </p:nvSpPr>
          <p:spPr>
            <a:xfrm>
              <a:off x="4394391" y="1777195"/>
              <a:ext cx="112088" cy="301019"/>
            </a:xfrm>
            <a:prstGeom prst="rect">
              <a:avLst/>
            </a:prstGeom>
            <a:ln>
              <a:noFill/>
            </a:ln>
          </p:spPr>
          <p:txBody>
            <a:bodyPr vert="horz" lIns="0" tIns="0" rIns="0" bIns="0" rtlCol="0">
              <a:noAutofit/>
            </a:bodyPr>
            <a:lstStyle/>
            <a:p>
              <a:pPr>
                <a:lnSpc>
                  <a:spcPct val="107000"/>
                </a:lnSpc>
                <a:spcAft>
                  <a:spcPts val="800"/>
                </a:spcAft>
              </a:pPr>
              <a:r>
                <a:rPr lang="en-US" sz="1900">
                  <a:solidFill>
                    <a:srgbClr val="000000"/>
                  </a:solidFill>
                  <a:effectLst/>
                  <a:latin typeface="Arial" panose="020B0604020202020204" pitchFamily="34" charset="0"/>
                  <a:ea typeface="Arial" panose="020B0604020202020204" pitchFamily="34" charset="0"/>
                  <a:cs typeface="Calibri" panose="020F0502020204030204" pitchFamily="34" charset="0"/>
                </a:rPr>
                <a:t>•</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31" name="Rectangle 30"/>
            <p:cNvSpPr/>
            <p:nvPr/>
          </p:nvSpPr>
          <p:spPr>
            <a:xfrm>
              <a:off x="4600131" y="1721131"/>
              <a:ext cx="3393329" cy="612107"/>
            </a:xfrm>
            <a:prstGeom prst="rect">
              <a:avLst/>
            </a:prstGeom>
            <a:ln>
              <a:noFill/>
            </a:ln>
          </p:spPr>
          <p:txBody>
            <a:bodyPr vert="horz" lIns="0" tIns="0" rIns="0" bIns="0" rtlCol="0">
              <a:noAutofit/>
            </a:bodyPr>
            <a:lstStyle/>
            <a:p>
              <a:pPr>
                <a:lnSpc>
                  <a:spcPct val="107000"/>
                </a:lnSpc>
                <a:spcAft>
                  <a:spcPts val="800"/>
                </a:spcAft>
              </a:pPr>
              <a:r>
                <a:rPr lang="en-US" sz="1900" dirty="0" err="1" smtClean="0">
                  <a:solidFill>
                    <a:srgbClr val="000000"/>
                  </a:solidFill>
                  <a:effectLst/>
                  <a:latin typeface="Arial" panose="020B0604020202020204" pitchFamily="34" charset="0"/>
                  <a:ea typeface="Arial" panose="020B0604020202020204" pitchFamily="34" charset="0"/>
                  <a:cs typeface="Calibri" panose="020F0502020204030204" pitchFamily="34" charset="0"/>
                </a:rPr>
                <a:t>Améliorer</a:t>
              </a:r>
              <a:r>
                <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le Sentiment </a:t>
              </a:r>
              <a:r>
                <a:rPr lang="en-US" sz="1900" dirty="0" err="1" smtClean="0">
                  <a:solidFill>
                    <a:srgbClr val="000000"/>
                  </a:solidFill>
                  <a:effectLst/>
                  <a:latin typeface="Arial" panose="020B0604020202020204" pitchFamily="34" charset="0"/>
                  <a:ea typeface="Arial" panose="020B0604020202020204" pitchFamily="34" charset="0"/>
                  <a:cs typeface="Calibri" panose="020F0502020204030204" pitchFamily="34" charset="0"/>
                </a:rPr>
                <a:t>d’Efficacité</a:t>
              </a:r>
              <a:r>
                <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a:t>
              </a:r>
              <a:r>
                <a:rPr lang="en-US" sz="1900" dirty="0" err="1" smtClean="0">
                  <a:solidFill>
                    <a:srgbClr val="000000"/>
                  </a:solidFill>
                  <a:effectLst/>
                  <a:latin typeface="Arial" panose="020B0604020202020204" pitchFamily="34" charset="0"/>
                  <a:ea typeface="Arial" panose="020B0604020202020204" pitchFamily="34" charset="0"/>
                  <a:cs typeface="Calibri" panose="020F0502020204030204" pitchFamily="34" charset="0"/>
                </a:rPr>
                <a:t>Personnelle</a:t>
              </a:r>
              <a:r>
                <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a:t>
              </a:r>
              <a:r>
                <a:rPr lang="en-US" sz="1900" dirty="0">
                  <a:solidFill>
                    <a:srgbClr val="000000"/>
                  </a:solidFill>
                  <a:effectLst/>
                  <a:latin typeface="Arial" panose="020B0604020202020204" pitchFamily="34" charset="0"/>
                  <a:ea typeface="Arial" panose="020B0604020202020204" pitchFamily="34" charset="0"/>
                  <a:cs typeface="Calibri" panose="020F0502020204030204" pitchFamily="34" charset="0"/>
                </a:rPr>
                <a:t>de A sur </a:t>
              </a:r>
              <a:r>
                <a:rPr lang="en-US" sz="1900" dirty="0" err="1" smtClean="0">
                  <a:solidFill>
                    <a:srgbClr val="000000"/>
                  </a:solidFill>
                  <a:latin typeface="Arial" panose="020B0604020202020204" pitchFamily="34" charset="0"/>
                  <a:ea typeface="Arial" panose="020B0604020202020204" pitchFamily="34" charset="0"/>
                  <a:cs typeface="Calibri" panose="020F0502020204030204" pitchFamily="34" charset="0"/>
                </a:rPr>
                <a:t>ce</a:t>
              </a:r>
              <a:r>
                <a:rPr lang="en-US" sz="1900" dirty="0" smtClean="0">
                  <a:solidFill>
                    <a:srgbClr val="000000"/>
                  </a:solidFill>
                  <a:latin typeface="Arial" panose="020B0604020202020204" pitchFamily="34" charset="0"/>
                  <a:ea typeface="Arial" panose="020B0604020202020204" pitchFamily="34" charset="0"/>
                  <a:cs typeface="Calibri" panose="020F0502020204030204" pitchFamily="34" charset="0"/>
                </a:rPr>
                <a:t> </a:t>
              </a:r>
              <a:r>
                <a:rPr lang="en-US" sz="1900" dirty="0" err="1">
                  <a:solidFill>
                    <a:srgbClr val="000000"/>
                  </a:solidFill>
                  <a:latin typeface="Arial" panose="020B0604020202020204" pitchFamily="34" charset="0"/>
                  <a:ea typeface="Arial" panose="020B0604020202020204" pitchFamily="34" charset="0"/>
                  <a:cs typeface="Calibri" panose="020F0502020204030204" pitchFamily="34" charset="0"/>
                </a:rPr>
                <a:t>sujet</a:t>
              </a:r>
              <a:endPar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endParaRPr>
            </a:p>
          </p:txBody>
        </p:sp>
        <p:sp>
          <p:nvSpPr>
            <p:cNvPr id="32" name="Rectangle 31"/>
            <p:cNvSpPr/>
            <p:nvPr/>
          </p:nvSpPr>
          <p:spPr>
            <a:xfrm>
              <a:off x="4566603" y="2234432"/>
              <a:ext cx="855464" cy="357534"/>
            </a:xfrm>
            <a:prstGeom prst="rect">
              <a:avLst/>
            </a:prstGeom>
            <a:ln>
              <a:noFill/>
            </a:ln>
          </p:spPr>
          <p:txBody>
            <a:bodyPr vert="horz" lIns="0" tIns="0" rIns="0" bIns="0" rtlCol="0">
              <a:noAutofit/>
            </a:bodyPr>
            <a:lstStyle/>
            <a:p>
              <a:pPr>
                <a:lnSpc>
                  <a:spcPct val="107000"/>
                </a:lnSpc>
                <a:spcAft>
                  <a:spcPts val="800"/>
                </a:spcAft>
              </a:pPr>
              <a:r>
                <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33" name="Rectangle 32"/>
            <p:cNvSpPr/>
            <p:nvPr/>
          </p:nvSpPr>
          <p:spPr>
            <a:xfrm>
              <a:off x="5208207" y="2234432"/>
              <a:ext cx="89089" cy="357534"/>
            </a:xfrm>
            <a:prstGeom prst="rect">
              <a:avLst/>
            </a:prstGeom>
            <a:ln>
              <a:noFill/>
            </a:ln>
          </p:spPr>
          <p:txBody>
            <a:bodyPr vert="horz" lIns="0" tIns="0" rIns="0" bIns="0" rtlCol="0">
              <a:noAutofit/>
            </a:bodyPr>
            <a:lstStyle/>
            <a:p>
              <a:pPr>
                <a:lnSpc>
                  <a:spcPct val="107000"/>
                </a:lnSpc>
                <a:spcAft>
                  <a:spcPts val="800"/>
                </a:spcAft>
              </a:pPr>
              <a:r>
                <a:rPr lang="en-US" sz="190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34" name="Rectangle 33"/>
            <p:cNvSpPr/>
            <p:nvPr/>
          </p:nvSpPr>
          <p:spPr>
            <a:xfrm>
              <a:off x="4394391" y="2568405"/>
              <a:ext cx="112088" cy="301019"/>
            </a:xfrm>
            <a:prstGeom prst="rect">
              <a:avLst/>
            </a:prstGeom>
            <a:ln>
              <a:noFill/>
            </a:ln>
          </p:spPr>
          <p:txBody>
            <a:bodyPr vert="horz" lIns="0" tIns="0" rIns="0" bIns="0" rtlCol="0">
              <a:noAutofit/>
            </a:bodyPr>
            <a:lstStyle/>
            <a:p>
              <a:pPr>
                <a:lnSpc>
                  <a:spcPct val="107000"/>
                </a:lnSpc>
                <a:spcAft>
                  <a:spcPts val="800"/>
                </a:spcAft>
              </a:pPr>
              <a:r>
                <a:rPr lang="en-US" sz="1900">
                  <a:solidFill>
                    <a:srgbClr val="000000"/>
                  </a:solidFill>
                  <a:effectLst/>
                  <a:latin typeface="Arial" panose="020B0604020202020204" pitchFamily="34" charset="0"/>
                  <a:ea typeface="Arial" panose="020B0604020202020204" pitchFamily="34" charset="0"/>
                  <a:cs typeface="Calibri" panose="020F0502020204030204" pitchFamily="34" charset="0"/>
                </a:rPr>
                <a:t>•</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36" name="Rectangle 35"/>
            <p:cNvSpPr/>
            <p:nvPr/>
          </p:nvSpPr>
          <p:spPr>
            <a:xfrm>
              <a:off x="4652581" y="2564531"/>
              <a:ext cx="2279189" cy="357082"/>
            </a:xfrm>
            <a:prstGeom prst="rect">
              <a:avLst/>
            </a:prstGeom>
            <a:ln>
              <a:noFill/>
            </a:ln>
          </p:spPr>
          <p:txBody>
            <a:bodyPr vert="horz" lIns="0" tIns="0" rIns="0" bIns="0" rtlCol="0">
              <a:noAutofit/>
            </a:bodyPr>
            <a:lstStyle/>
            <a:p>
              <a:pPr>
                <a:lnSpc>
                  <a:spcPct val="107000"/>
                </a:lnSpc>
                <a:spcAft>
                  <a:spcPts val="800"/>
                </a:spcAft>
              </a:pPr>
              <a:r>
                <a:rPr lang="en-US" sz="1900" dirty="0" err="1" smtClean="0">
                  <a:solidFill>
                    <a:srgbClr val="000000"/>
                  </a:solidFill>
                  <a:effectLst/>
                  <a:latin typeface="Arial" panose="020B0604020202020204" pitchFamily="34" charset="0"/>
                  <a:ea typeface="Arial" panose="020B0604020202020204" pitchFamily="34" charset="0"/>
                  <a:cs typeface="Calibri" panose="020F0502020204030204" pitchFamily="34" charset="0"/>
                </a:rPr>
                <a:t>Comprendre</a:t>
              </a:r>
              <a:r>
                <a:rPr lang="en-US" sz="19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comment </a:t>
              </a:r>
              <a:r>
                <a:rPr lang="en-US" sz="1900" dirty="0">
                  <a:solidFill>
                    <a:srgbClr val="000000"/>
                  </a:solidFill>
                  <a:effectLst/>
                  <a:latin typeface="Arial" panose="020B0604020202020204" pitchFamily="34" charset="0"/>
                  <a:ea typeface="Arial" panose="020B0604020202020204" pitchFamily="34" charset="0"/>
                  <a:cs typeface="Calibri" panose="020F0502020204030204" pitchFamily="34" charset="0"/>
                </a:rPr>
                <a:t>fait A  </a:t>
              </a:r>
              <a:endPar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37" name="Rectangle 36"/>
            <p:cNvSpPr/>
            <p:nvPr/>
          </p:nvSpPr>
          <p:spPr>
            <a:xfrm>
              <a:off x="6281484" y="2775728"/>
              <a:ext cx="88977" cy="357082"/>
            </a:xfrm>
            <a:prstGeom prst="rect">
              <a:avLst/>
            </a:prstGeom>
            <a:ln>
              <a:noFill/>
            </a:ln>
          </p:spPr>
          <p:txBody>
            <a:bodyPr vert="horz" lIns="0" tIns="0" rIns="0" bIns="0" rtlCol="0">
              <a:noAutofit/>
            </a:bodyPr>
            <a:lstStyle/>
            <a:p>
              <a:pPr>
                <a:lnSpc>
                  <a:spcPct val="107000"/>
                </a:lnSpc>
                <a:spcAft>
                  <a:spcPts val="800"/>
                </a:spcAft>
              </a:pPr>
              <a:r>
                <a:rPr lang="en-US" sz="190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38" name="Shape 591"/>
            <p:cNvSpPr/>
            <p:nvPr/>
          </p:nvSpPr>
          <p:spPr>
            <a:xfrm>
              <a:off x="2356676" y="3434080"/>
              <a:ext cx="1410462" cy="1410411"/>
            </a:xfrm>
            <a:custGeom>
              <a:avLst/>
              <a:gdLst/>
              <a:ahLst/>
              <a:cxnLst/>
              <a:rect l="0" t="0" r="0" b="0"/>
              <a:pathLst>
                <a:path w="1410462" h="1410411">
                  <a:moveTo>
                    <a:pt x="705231" y="0"/>
                  </a:moveTo>
                  <a:cubicBezTo>
                    <a:pt x="1094740" y="0"/>
                    <a:pt x="1410462" y="315722"/>
                    <a:pt x="1410462" y="705231"/>
                  </a:cubicBezTo>
                  <a:cubicBezTo>
                    <a:pt x="1410462" y="1094677"/>
                    <a:pt x="1094740" y="1410411"/>
                    <a:pt x="705231" y="1410411"/>
                  </a:cubicBezTo>
                  <a:cubicBezTo>
                    <a:pt x="315722" y="1410411"/>
                    <a:pt x="0" y="1094677"/>
                    <a:pt x="0" y="705231"/>
                  </a:cubicBezTo>
                  <a:cubicBezTo>
                    <a:pt x="0" y="315722"/>
                    <a:pt x="315722" y="0"/>
                    <a:pt x="705231" y="0"/>
                  </a:cubicBezTo>
                  <a:close/>
                </a:path>
              </a:pathLst>
            </a:custGeom>
            <a:ln w="0" cap="flat">
              <a:round/>
            </a:ln>
          </p:spPr>
          <p:style>
            <a:lnRef idx="0">
              <a:srgbClr val="000000">
                <a:alpha val="0"/>
              </a:srgbClr>
            </a:lnRef>
            <a:fillRef idx="1">
              <a:srgbClr val="94C600"/>
            </a:fillRef>
            <a:effectRef idx="0">
              <a:scrgbClr r="0" g="0" b="0"/>
            </a:effectRef>
            <a:fontRef idx="none"/>
          </p:style>
          <p:txBody>
            <a:bodyPr/>
            <a:lstStyle/>
            <a:p>
              <a:endParaRPr lang="en-US"/>
            </a:p>
          </p:txBody>
        </p:sp>
        <p:sp>
          <p:nvSpPr>
            <p:cNvPr id="39" name="Shape 592"/>
            <p:cNvSpPr/>
            <p:nvPr/>
          </p:nvSpPr>
          <p:spPr>
            <a:xfrm>
              <a:off x="2356676" y="3434080"/>
              <a:ext cx="1410462" cy="1410411"/>
            </a:xfrm>
            <a:custGeom>
              <a:avLst/>
              <a:gdLst/>
              <a:ahLst/>
              <a:cxnLst/>
              <a:rect l="0" t="0" r="0" b="0"/>
              <a:pathLst>
                <a:path w="1410462" h="1410411">
                  <a:moveTo>
                    <a:pt x="0" y="705231"/>
                  </a:moveTo>
                  <a:cubicBezTo>
                    <a:pt x="0" y="315722"/>
                    <a:pt x="315722" y="0"/>
                    <a:pt x="705231" y="0"/>
                  </a:cubicBezTo>
                  <a:cubicBezTo>
                    <a:pt x="705231" y="0"/>
                    <a:pt x="705231" y="0"/>
                    <a:pt x="705231" y="0"/>
                  </a:cubicBezTo>
                  <a:lnTo>
                    <a:pt x="705231" y="0"/>
                  </a:lnTo>
                  <a:cubicBezTo>
                    <a:pt x="1094740" y="0"/>
                    <a:pt x="1410462" y="315722"/>
                    <a:pt x="1410462" y="705231"/>
                  </a:cubicBezTo>
                  <a:cubicBezTo>
                    <a:pt x="1410462" y="705231"/>
                    <a:pt x="1410462" y="705231"/>
                    <a:pt x="1410462" y="705231"/>
                  </a:cubicBezTo>
                  <a:lnTo>
                    <a:pt x="1410462" y="705231"/>
                  </a:lnTo>
                  <a:cubicBezTo>
                    <a:pt x="1410462" y="1094677"/>
                    <a:pt x="1094740" y="1410411"/>
                    <a:pt x="705231" y="1410411"/>
                  </a:cubicBezTo>
                  <a:cubicBezTo>
                    <a:pt x="705231" y="1410411"/>
                    <a:pt x="705231" y="1410411"/>
                    <a:pt x="705231" y="1410411"/>
                  </a:cubicBezTo>
                  <a:lnTo>
                    <a:pt x="705231" y="1410411"/>
                  </a:lnTo>
                  <a:cubicBezTo>
                    <a:pt x="315722" y="1410411"/>
                    <a:pt x="0" y="1094677"/>
                    <a:pt x="0" y="705231"/>
                  </a:cubicBezTo>
                  <a:cubicBezTo>
                    <a:pt x="0" y="705231"/>
                    <a:pt x="0" y="705231"/>
                    <a:pt x="0" y="705231"/>
                  </a:cubicBezTo>
                  <a:close/>
                </a:path>
              </a:pathLst>
            </a:custGeom>
            <a:ln w="15875" cap="flat">
              <a:round/>
            </a:ln>
          </p:spPr>
          <p:style>
            <a:lnRef idx="1">
              <a:srgbClr val="FFFFFF"/>
            </a:lnRef>
            <a:fillRef idx="0">
              <a:srgbClr val="000000">
                <a:alpha val="0"/>
              </a:srgbClr>
            </a:fillRef>
            <a:effectRef idx="0">
              <a:scrgbClr r="0" g="0" b="0"/>
            </a:effectRef>
            <a:fontRef idx="none"/>
          </p:style>
          <p:txBody>
            <a:bodyPr/>
            <a:lstStyle/>
            <a:p>
              <a:endParaRPr lang="en-US"/>
            </a:p>
          </p:txBody>
        </p:sp>
        <p:sp>
          <p:nvSpPr>
            <p:cNvPr id="40" name="Rectangle 39"/>
            <p:cNvSpPr/>
            <p:nvPr/>
          </p:nvSpPr>
          <p:spPr>
            <a:xfrm>
              <a:off x="2948496" y="3981196"/>
              <a:ext cx="363386" cy="212388"/>
            </a:xfrm>
            <a:prstGeom prst="rect">
              <a:avLst/>
            </a:prstGeom>
            <a:ln>
              <a:noFill/>
            </a:ln>
          </p:spPr>
          <p:txBody>
            <a:bodyPr vert="horz" lIns="0" tIns="0" rIns="0" bIns="0" rtlCol="0">
              <a:noAutofit/>
            </a:bodyPr>
            <a:lstStyle/>
            <a:p>
              <a:pPr>
                <a:lnSpc>
                  <a:spcPct val="107000"/>
                </a:lnSpc>
                <a:spcAft>
                  <a:spcPts val="800"/>
                </a:spcAft>
              </a:pPr>
              <a:r>
                <a:rPr lang="en-US" sz="1300" b="1">
                  <a:solidFill>
                    <a:srgbClr val="FFFFFF"/>
                  </a:solidFill>
                  <a:effectLst/>
                  <a:latin typeface="Century Gothic" panose="020B0502020202020204" pitchFamily="34" charset="0"/>
                  <a:ea typeface="Century Gothic" panose="020B0502020202020204" pitchFamily="34" charset="0"/>
                  <a:cs typeface="Century Gothic" panose="020B0502020202020204" pitchFamily="34" charset="0"/>
                </a:rPr>
                <a:t>C=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1" name="Rectangle 40"/>
            <p:cNvSpPr/>
            <p:nvPr/>
          </p:nvSpPr>
          <p:spPr>
            <a:xfrm>
              <a:off x="2587308" y="4162552"/>
              <a:ext cx="1263315" cy="212387"/>
            </a:xfrm>
            <a:prstGeom prst="rect">
              <a:avLst/>
            </a:prstGeom>
            <a:ln>
              <a:noFill/>
            </a:ln>
          </p:spPr>
          <p:txBody>
            <a:bodyPr vert="horz" lIns="0" tIns="0" rIns="0" bIns="0" rtlCol="0">
              <a:noAutofit/>
            </a:bodyPr>
            <a:lstStyle/>
            <a:p>
              <a:pPr>
                <a:lnSpc>
                  <a:spcPct val="107000"/>
                </a:lnSpc>
                <a:spcAft>
                  <a:spcPts val="800"/>
                </a:spcAft>
              </a:pPr>
              <a:r>
                <a:rPr lang="en-US" sz="1300" b="1">
                  <a:solidFill>
                    <a:srgbClr val="FFFFFF"/>
                  </a:solidFill>
                  <a:effectLst/>
                  <a:latin typeface="Century Gothic" panose="020B0502020202020204" pitchFamily="34" charset="0"/>
                  <a:ea typeface="Century Gothic" panose="020B0502020202020204" pitchFamily="34" charset="0"/>
                  <a:cs typeface="Century Gothic" panose="020B0502020202020204" pitchFamily="34" charset="0"/>
                </a:rPr>
                <a:t>observateur</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2" name="Rectangle 41"/>
            <p:cNvSpPr/>
            <p:nvPr/>
          </p:nvSpPr>
          <p:spPr>
            <a:xfrm>
              <a:off x="3538284" y="4137040"/>
              <a:ext cx="60820" cy="244082"/>
            </a:xfrm>
            <a:prstGeom prst="rect">
              <a:avLst/>
            </a:prstGeom>
            <a:ln>
              <a:noFill/>
            </a:ln>
          </p:spPr>
          <p:txBody>
            <a:bodyPr vert="horz" lIns="0" tIns="0" rIns="0" bIns="0" rtlCol="0">
              <a:noAutofit/>
            </a:bodyPr>
            <a:lstStyle/>
            <a:p>
              <a:pPr>
                <a:lnSpc>
                  <a:spcPct val="107000"/>
                </a:lnSpc>
                <a:spcAft>
                  <a:spcPts val="800"/>
                </a:spcAft>
              </a:pPr>
              <a:r>
                <a:rPr lang="en-US" sz="1300" b="1">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3" name="Rectangle 42"/>
            <p:cNvSpPr/>
            <p:nvPr/>
          </p:nvSpPr>
          <p:spPr>
            <a:xfrm>
              <a:off x="3908870" y="3342136"/>
              <a:ext cx="118474" cy="318166"/>
            </a:xfrm>
            <a:prstGeom prst="rect">
              <a:avLst/>
            </a:prstGeom>
            <a:ln>
              <a:noFill/>
            </a:ln>
          </p:spPr>
          <p:txBody>
            <a:bodyPr vert="horz" lIns="0" tIns="0" rIns="0" bIns="0" rtlCol="0">
              <a:noAutofit/>
            </a:bodyPr>
            <a:lstStyle/>
            <a:p>
              <a:pPr>
                <a:lnSpc>
                  <a:spcPct val="107000"/>
                </a:lnSpc>
                <a:spcAft>
                  <a:spcPts val="800"/>
                </a:spcAft>
              </a:pPr>
              <a:r>
                <a:rPr lang="en-US" sz="2000">
                  <a:solidFill>
                    <a:srgbClr val="000000"/>
                  </a:solidFill>
                  <a:effectLst/>
                  <a:latin typeface="Arial" panose="020B0604020202020204" pitchFamily="34" charset="0"/>
                  <a:ea typeface="Arial" panose="020B0604020202020204" pitchFamily="34" charset="0"/>
                  <a:cs typeface="Calibri" panose="020F0502020204030204" pitchFamily="34" charset="0"/>
                </a:rPr>
                <a:t>•</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4" name="Rectangle 43"/>
            <p:cNvSpPr/>
            <p:nvPr/>
          </p:nvSpPr>
          <p:spPr>
            <a:xfrm>
              <a:off x="4137470" y="3297095"/>
              <a:ext cx="1547297" cy="363207"/>
            </a:xfrm>
            <a:prstGeom prst="rect">
              <a:avLst/>
            </a:prstGeom>
            <a:ln>
              <a:noFill/>
            </a:ln>
          </p:spPr>
          <p:txBody>
            <a:bodyPr vert="horz" lIns="0" tIns="0" rIns="0" bIns="0" rtlCol="0">
              <a:noAutofit/>
            </a:bodyPr>
            <a:lstStyle/>
            <a:p>
              <a:pPr>
                <a:lnSpc>
                  <a:spcPct val="107000"/>
                </a:lnSpc>
                <a:spcAft>
                  <a:spcPts val="800"/>
                </a:spcAft>
              </a:pPr>
              <a:r>
                <a:rPr lang="en-US" sz="20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Posture </a:t>
              </a:r>
              <a:r>
                <a:rPr lang="en-US" sz="2000" dirty="0" err="1" smtClean="0">
                  <a:solidFill>
                    <a:srgbClr val="000000"/>
                  </a:solidFill>
                  <a:effectLst/>
                  <a:latin typeface="Arial" panose="020B0604020202020204" pitchFamily="34" charset="0"/>
                  <a:ea typeface="Arial" panose="020B0604020202020204" pitchFamily="34" charset="0"/>
                  <a:cs typeface="Calibri" panose="020F0502020204030204" pitchFamily="34" charset="0"/>
                </a:rPr>
                <a:t>d’écoute</a:t>
              </a:r>
              <a:r>
                <a:rPr lang="en-US" sz="20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a:t>
              </a:r>
            </a:p>
            <a:p>
              <a:pPr>
                <a:lnSpc>
                  <a:spcPct val="107000"/>
                </a:lnSpc>
                <a:spcAft>
                  <a:spcPts val="800"/>
                </a:spcAft>
              </a:pPr>
              <a:endParaRPr lang="en-US" sz="20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endParaRPr>
            </a:p>
            <a:p>
              <a:pPr>
                <a:lnSpc>
                  <a:spcPct val="107000"/>
                </a:lnSpc>
                <a:spcAft>
                  <a:spcPts val="800"/>
                </a:spcAft>
              </a:pPr>
              <a:r>
                <a:rPr lang="en-US" sz="2000" dirty="0" err="1" smtClean="0">
                  <a:solidFill>
                    <a:srgbClr val="000000"/>
                  </a:solidFill>
                  <a:effectLst/>
                  <a:latin typeface="Arial" panose="020B0604020202020204" pitchFamily="34" charset="0"/>
                  <a:ea typeface="Arial" panose="020B0604020202020204" pitchFamily="34" charset="0"/>
                  <a:cs typeface="Calibri" panose="020F0502020204030204" pitchFamily="34" charset="0"/>
                </a:rPr>
                <a:t>effets</a:t>
              </a:r>
              <a:r>
                <a:rPr lang="en-US" sz="20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de </a:t>
              </a:r>
              <a:r>
                <a:rPr lang="en-US" sz="2000" dirty="0" err="1" smtClean="0">
                  <a:solidFill>
                    <a:srgbClr val="000000"/>
                  </a:solidFill>
                  <a:effectLst/>
                  <a:latin typeface="Arial" panose="020B0604020202020204" pitchFamily="34" charset="0"/>
                  <a:ea typeface="Arial" panose="020B0604020202020204" pitchFamily="34" charset="0"/>
                  <a:cs typeface="Calibri" panose="020F0502020204030204" pitchFamily="34" charset="0"/>
                </a:rPr>
                <a:t>l’entretien</a:t>
              </a:r>
              <a:r>
                <a:rPr lang="en-US" sz="20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6" name="Rectangle 45"/>
            <p:cNvSpPr/>
            <p:nvPr/>
          </p:nvSpPr>
          <p:spPr>
            <a:xfrm>
              <a:off x="5093272" y="3560747"/>
              <a:ext cx="94045" cy="377423"/>
            </a:xfrm>
            <a:prstGeom prst="rect">
              <a:avLst/>
            </a:prstGeom>
            <a:ln>
              <a:noFill/>
            </a:ln>
          </p:spPr>
          <p:txBody>
            <a:bodyPr vert="horz" lIns="0" tIns="0" rIns="0" bIns="0" rtlCol="0">
              <a:noAutofit/>
            </a:bodyPr>
            <a:lstStyle/>
            <a:p>
              <a:pPr>
                <a:lnSpc>
                  <a:spcPct val="107000"/>
                </a:lnSpc>
                <a:spcAft>
                  <a:spcPts val="800"/>
                </a:spcAft>
              </a:pPr>
              <a:r>
                <a:rPr lang="en-US" sz="200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7" name="Rectangle 46"/>
            <p:cNvSpPr/>
            <p:nvPr/>
          </p:nvSpPr>
          <p:spPr>
            <a:xfrm>
              <a:off x="3908870" y="3912112"/>
              <a:ext cx="33631" cy="462827"/>
            </a:xfrm>
            <a:prstGeom prst="rect">
              <a:avLst/>
            </a:prstGeom>
            <a:ln>
              <a:noFill/>
            </a:ln>
          </p:spPr>
          <p:txBody>
            <a:bodyPr vert="horz" lIns="0" tIns="0" rIns="0" bIns="0" rtlCol="0">
              <a:noAutofit/>
            </a:bodyPr>
            <a:lstStyle/>
            <a:p>
              <a:pPr>
                <a:lnSpc>
                  <a:spcPct val="107000"/>
                </a:lnSpc>
                <a:spcAft>
                  <a:spcPts val="800"/>
                </a:spcAft>
              </a:pPr>
              <a:endParaRPr lang="en-US" sz="20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endParaRPr>
            </a:p>
            <a:p>
              <a:pPr>
                <a:lnSpc>
                  <a:spcPct val="107000"/>
                </a:lnSpc>
                <a:spcAft>
                  <a:spcPts val="800"/>
                </a:spcAft>
              </a:pPr>
              <a:r>
                <a:rPr lang="en-US" sz="2000" dirty="0" smtClean="0">
                  <a:solidFill>
                    <a:srgbClr val="000000"/>
                  </a:solidFill>
                  <a:effectLst/>
                  <a:latin typeface="Arial" panose="020B0604020202020204" pitchFamily="34" charset="0"/>
                  <a:ea typeface="Arial" panose="020B0604020202020204" pitchFamily="34" charset="0"/>
                  <a:cs typeface="Calibri" panose="020F0502020204030204" pitchFamily="34" charset="0"/>
                </a:rPr>
                <a:t>•</a:t>
              </a:r>
              <a:endPar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8" name="Rectangle 47"/>
            <p:cNvSpPr/>
            <p:nvPr/>
          </p:nvSpPr>
          <p:spPr>
            <a:xfrm flipV="1">
              <a:off x="4137470" y="3825821"/>
              <a:ext cx="2068041" cy="41250"/>
            </a:xfrm>
            <a:prstGeom prst="rect">
              <a:avLst/>
            </a:prstGeom>
            <a:ln>
              <a:noFill/>
            </a:ln>
          </p:spPr>
          <p:txBody>
            <a:bodyPr vert="horz" lIns="0" tIns="0" rIns="0" bIns="0" rtlCol="0">
              <a:noAutofit/>
            </a:bodyPr>
            <a:lstStyle/>
            <a:p>
              <a:pPr>
                <a:lnSpc>
                  <a:spcPct val="107000"/>
                </a:lnSpc>
                <a:spcAft>
                  <a:spcPts val="800"/>
                </a:spcAft>
              </a:pPr>
              <a:endParaRPr lang="en-US"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0" name="Rectangle 49"/>
            <p:cNvSpPr/>
            <p:nvPr/>
          </p:nvSpPr>
          <p:spPr>
            <a:xfrm>
              <a:off x="5233480" y="4129178"/>
              <a:ext cx="94158" cy="377874"/>
            </a:xfrm>
            <a:prstGeom prst="rect">
              <a:avLst/>
            </a:prstGeom>
            <a:ln>
              <a:noFill/>
            </a:ln>
          </p:spPr>
          <p:txBody>
            <a:bodyPr vert="horz" lIns="0" tIns="0" rIns="0" bIns="0" rtlCol="0">
              <a:noAutofit/>
            </a:bodyPr>
            <a:lstStyle/>
            <a:p>
              <a:pPr>
                <a:lnSpc>
                  <a:spcPct val="107000"/>
                </a:lnSpc>
                <a:spcAft>
                  <a:spcPts val="800"/>
                </a:spcAft>
              </a:pPr>
              <a:r>
                <a:rPr lang="en-US" sz="2000">
                  <a:solidFill>
                    <a:srgbClr val="000000"/>
                  </a:solidFill>
                  <a:effectLst/>
                  <a:latin typeface="Arial" panose="020B0604020202020204" pitchFamily="34" charset="0"/>
                  <a:ea typeface="Arial" panose="020B0604020202020204" pitchFamily="34" charset="0"/>
                  <a:cs typeface="Calibri" panose="020F050202020403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1" name="Rectangle 50"/>
            <p:cNvSpPr/>
            <p:nvPr/>
          </p:nvSpPr>
          <p:spPr>
            <a:xfrm>
              <a:off x="4195382" y="4519803"/>
              <a:ext cx="168437" cy="589964"/>
            </a:xfrm>
            <a:prstGeom prst="rect">
              <a:avLst/>
            </a:prstGeom>
            <a:ln>
              <a:noFill/>
            </a:ln>
          </p:spPr>
          <p:txBody>
            <a:bodyPr vert="horz" lIns="0" tIns="0" rIns="0" bIns="0" rtlCol="0">
              <a:noAutofit/>
            </a:bodyPr>
            <a:lstStyle/>
            <a:p>
              <a:pPr>
                <a:lnSpc>
                  <a:spcPct val="107000"/>
                </a:lnSpc>
                <a:spcAft>
                  <a:spcPts val="800"/>
                </a:spcAft>
              </a:pPr>
              <a:r>
                <a:rPr lang="en-US" sz="36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2" name="Rectangle 51"/>
            <p:cNvSpPr/>
            <p:nvPr/>
          </p:nvSpPr>
          <p:spPr>
            <a:xfrm>
              <a:off x="415607" y="2198878"/>
              <a:ext cx="1988409" cy="294982"/>
            </a:xfrm>
            <a:prstGeom prst="rect">
              <a:avLst/>
            </a:prstGeom>
            <a:ln>
              <a:noFill/>
            </a:ln>
          </p:spPr>
          <p:txBody>
            <a:bodyPr vert="horz" lIns="0" tIns="0" rIns="0" bIns="0" rtlCol="0">
              <a:noAutofit/>
            </a:bodyPr>
            <a:lstStyle/>
            <a:p>
              <a:pPr>
                <a:lnSpc>
                  <a:spcPct val="107000"/>
                </a:lnSpc>
                <a:spcAft>
                  <a:spcPts val="800"/>
                </a:spcAft>
              </a:pPr>
              <a:r>
                <a:rPr lang="en-US" sz="1800" b="1">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Groupes de 3</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3" name="Rectangle 52"/>
            <p:cNvSpPr/>
            <p:nvPr/>
          </p:nvSpPr>
          <p:spPr>
            <a:xfrm>
              <a:off x="1910906" y="2198878"/>
              <a:ext cx="85131" cy="294982"/>
            </a:xfrm>
            <a:prstGeom prst="rect">
              <a:avLst/>
            </a:prstGeom>
            <a:ln>
              <a:noFill/>
            </a:ln>
          </p:spPr>
          <p:txBody>
            <a:bodyPr vert="horz" lIns="0" tIns="0" rIns="0" bIns="0" rtlCol="0">
              <a:noAutofit/>
            </a:bodyPr>
            <a:lstStyle/>
            <a:p>
              <a:pPr>
                <a:lnSpc>
                  <a:spcPct val="107000"/>
                </a:lnSpc>
                <a:spcAft>
                  <a:spcPts val="800"/>
                </a:spcAft>
              </a:pPr>
              <a:r>
                <a:rPr lang="en-US" sz="1800" b="1">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 </a:t>
              </a:r>
              <a:endParaRPr lang="en-US" sz="11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grpSp>
      <p:sp>
        <p:nvSpPr>
          <p:cNvPr id="54" name="Rectangle 53"/>
          <p:cNvSpPr/>
          <p:nvPr/>
        </p:nvSpPr>
        <p:spPr>
          <a:xfrm>
            <a:off x="2919459" y="182357"/>
            <a:ext cx="7695696" cy="685124"/>
          </a:xfrm>
          <a:prstGeom prst="rect">
            <a:avLst/>
          </a:prstGeom>
        </p:spPr>
        <p:txBody>
          <a:bodyPr wrap="none">
            <a:spAutoFit/>
          </a:bodyPr>
          <a:lstStyle/>
          <a:p>
            <a:pPr marL="360680" marR="998220">
              <a:lnSpc>
                <a:spcPct val="107000"/>
              </a:lnSpc>
            </a:pPr>
            <a:r>
              <a:rPr lang="en-US" sz="3600" b="1" dirty="0" err="1">
                <a:latin typeface="Times New Roman" panose="02020603050405020304" pitchFamily="18" charset="0"/>
                <a:ea typeface="Century Gothic" panose="020B0502020202020204" pitchFamily="34" charset="0"/>
                <a:cs typeface="Times New Roman" panose="02020603050405020304" pitchFamily="18" charset="0"/>
              </a:rPr>
              <a:t>Pratiquer</a:t>
            </a:r>
            <a:r>
              <a:rPr lang="en-US" sz="3600" b="1" dirty="0">
                <a:latin typeface="Times New Roman" panose="02020603050405020304" pitchFamily="18" charset="0"/>
                <a:ea typeface="Century Gothic" panose="020B0502020202020204" pitchFamily="34" charset="0"/>
                <a:cs typeface="Times New Roman" panose="02020603050405020304" pitchFamily="18" charset="0"/>
              </a:rPr>
              <a:t> un </a:t>
            </a:r>
            <a:r>
              <a:rPr lang="en-US" sz="3600" b="1" dirty="0" err="1">
                <a:latin typeface="Times New Roman" panose="02020603050405020304" pitchFamily="18" charset="0"/>
                <a:ea typeface="Century Gothic" panose="020B0502020202020204" pitchFamily="34" charset="0"/>
                <a:cs typeface="Times New Roman" panose="02020603050405020304" pitchFamily="18" charset="0"/>
              </a:rPr>
              <a:t>entretien</a:t>
            </a:r>
            <a:r>
              <a:rPr lang="en-US" sz="3600" b="1" dirty="0">
                <a:latin typeface="Times New Roman" panose="02020603050405020304" pitchFamily="18" charset="0"/>
                <a:ea typeface="Century Gothic" panose="020B0502020202020204" pitchFamily="34" charset="0"/>
                <a:cs typeface="Times New Roman" panose="02020603050405020304" pitchFamily="18" charset="0"/>
              </a:rPr>
              <a:t>: 10 </a:t>
            </a:r>
            <a:r>
              <a:rPr lang="en-US" sz="3600" b="1" dirty="0" err="1">
                <a:latin typeface="Times New Roman" panose="02020603050405020304" pitchFamily="18" charset="0"/>
                <a:ea typeface="Century Gothic" panose="020B0502020202020204" pitchFamily="34" charset="0"/>
                <a:cs typeface="Times New Roman" panose="02020603050405020304" pitchFamily="18" charset="0"/>
              </a:rPr>
              <a:t>mn</a:t>
            </a:r>
            <a:r>
              <a:rPr lang="en-US" sz="3600" dirty="0">
                <a:latin typeface="Times New Roman" panose="02020603050405020304" pitchFamily="18" charset="0"/>
                <a:ea typeface="Century Gothic" panose="020B0502020202020204" pitchFamily="34" charset="0"/>
                <a:cs typeface="Times New Roman" panose="02020603050405020304" pitchFamily="18" charset="0"/>
              </a:rPr>
              <a:t> </a:t>
            </a:r>
            <a:r>
              <a:rPr lang="en-US" sz="3600" dirty="0" smtClean="0">
                <a:latin typeface="Times New Roman" panose="02020603050405020304" pitchFamily="18" charset="0"/>
                <a:ea typeface="Century Gothic" panose="020B0502020202020204" pitchFamily="34" charset="0"/>
                <a:cs typeface="Times New Roman" panose="02020603050405020304" pitchFamily="18" charset="0"/>
              </a:rPr>
              <a:t> </a:t>
            </a:r>
            <a:endParaRPr lang="en-US" sz="3600" b="1" dirty="0">
              <a:effectLst/>
              <a:latin typeface="Times New Roman" panose="02020603050405020304" pitchFamily="18" charset="0"/>
              <a:ea typeface="Century Gothic" panose="020B0502020202020204" pitchFamily="34" charset="0"/>
              <a:cs typeface="Times New Roman" panose="02020603050405020304" pitchFamily="18" charset="0"/>
            </a:endParaRPr>
          </a:p>
        </p:txBody>
      </p:sp>
      <p:sp>
        <p:nvSpPr>
          <p:cNvPr id="55" name="Espace réservé du pied de page 54"/>
          <p:cNvSpPr>
            <a:spLocks noGrp="1"/>
          </p:cNvSpPr>
          <p:nvPr>
            <p:ph type="ftr" sz="quarter" idx="11"/>
          </p:nvPr>
        </p:nvSpPr>
        <p:spPr>
          <a:xfrm>
            <a:off x="2383100" y="6387164"/>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1178267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0375" y="203535"/>
            <a:ext cx="10633589" cy="6063198"/>
          </a:xfrm>
          <a:prstGeom prst="rect">
            <a:avLst/>
          </a:prstGeom>
        </p:spPr>
        <p:txBody>
          <a:bodyPr wrap="square">
            <a:spAutoFit/>
          </a:bodyPr>
          <a:lstStyle/>
          <a:p>
            <a:pPr algn="ctr"/>
            <a:r>
              <a:rPr lang="fr-FR" sz="4000" b="1" dirty="0">
                <a:latin typeface="Times New Roman" panose="02020603050405020304" pitchFamily="18" charset="0"/>
                <a:cs typeface="Times New Roman" panose="02020603050405020304" pitchFamily="18" charset="0"/>
              </a:rPr>
              <a:t>A la fin de </a:t>
            </a:r>
            <a:r>
              <a:rPr lang="fr-FR" sz="4000" b="1" dirty="0" smtClean="0">
                <a:latin typeface="Times New Roman" panose="02020603050405020304" pitchFamily="18" charset="0"/>
                <a:cs typeface="Times New Roman" panose="02020603050405020304" pitchFamily="18" charset="0"/>
              </a:rPr>
              <a:t>l’entretien :  </a:t>
            </a:r>
            <a:endParaRPr lang="en-US" sz="4000" b="1" dirty="0">
              <a:latin typeface="Times New Roman" panose="02020603050405020304" pitchFamily="18" charset="0"/>
              <a:cs typeface="Times New Roman" panose="02020603050405020304" pitchFamily="18" charset="0"/>
            </a:endParaRPr>
          </a:p>
          <a:p>
            <a:pPr lvl="0" fontAlgn="base"/>
            <a:endParaRPr lang="en-US" sz="2800" dirty="0" smtClean="0"/>
          </a:p>
          <a:p>
            <a:pPr lvl="0" fontAlgn="base"/>
            <a:r>
              <a:rPr lang="en-US" sz="2800" dirty="0" err="1" smtClean="0"/>
              <a:t>Individuellement</a:t>
            </a:r>
            <a:r>
              <a:rPr lang="en-US" sz="2800" dirty="0" smtClean="0"/>
              <a:t> </a:t>
            </a:r>
            <a:r>
              <a:rPr lang="en-US" sz="2800" dirty="0"/>
              <a:t>: </a:t>
            </a:r>
            <a:r>
              <a:rPr lang="en-US" sz="2800" dirty="0" err="1"/>
              <a:t>remplir</a:t>
            </a:r>
            <a:r>
              <a:rPr lang="en-US" sz="2800" dirty="0"/>
              <a:t> </a:t>
            </a:r>
            <a:r>
              <a:rPr lang="en-US" sz="2800" dirty="0" err="1"/>
              <a:t>sa</a:t>
            </a:r>
            <a:r>
              <a:rPr lang="en-US" sz="2800" dirty="0"/>
              <a:t> fiche </a:t>
            </a:r>
            <a:endParaRPr lang="en-US" sz="2800" dirty="0" smtClean="0"/>
          </a:p>
          <a:p>
            <a:pPr lvl="0" fontAlgn="base"/>
            <a:endParaRPr lang="en-US" sz="2800" dirty="0"/>
          </a:p>
          <a:p>
            <a:pPr lvl="0" fontAlgn="base"/>
            <a:r>
              <a:rPr lang="en-US" sz="2800" dirty="0" err="1" smtClean="0"/>
              <a:t>Dans</a:t>
            </a:r>
            <a:r>
              <a:rPr lang="en-US" sz="2800" dirty="0" smtClean="0"/>
              <a:t> </a:t>
            </a:r>
            <a:r>
              <a:rPr lang="en-US" sz="2800" dirty="0"/>
              <a:t>un cadre de BIENVEILLANCE  </a:t>
            </a:r>
            <a:r>
              <a:rPr lang="en-US" sz="2800" dirty="0" smtClean="0"/>
              <a:t>e</a:t>
            </a:r>
            <a:r>
              <a:rPr lang="fr-FR" sz="2800" dirty="0" smtClean="0"/>
              <a:t>n </a:t>
            </a:r>
            <a:r>
              <a:rPr lang="fr-FR" sz="2800" dirty="0"/>
              <a:t>groupe de </a:t>
            </a:r>
            <a:r>
              <a:rPr lang="fr-FR" sz="2800" dirty="0" smtClean="0"/>
              <a:t>3 : </a:t>
            </a:r>
            <a:r>
              <a:rPr lang="fr-FR" sz="2800" dirty="0"/>
              <a:t>échanges entre A, B, et </a:t>
            </a:r>
            <a:r>
              <a:rPr lang="fr-FR" sz="2800" dirty="0" smtClean="0"/>
              <a:t>C</a:t>
            </a:r>
          </a:p>
          <a:p>
            <a:endParaRPr lang="en-US" sz="2800" dirty="0"/>
          </a:p>
          <a:p>
            <a:pPr lvl="0" fontAlgn="base"/>
            <a:r>
              <a:rPr lang="fr-FR" sz="2800" dirty="0" smtClean="0"/>
              <a:t>- A </a:t>
            </a:r>
            <a:r>
              <a:rPr lang="fr-FR" sz="2800" dirty="0"/>
              <a:t>commence en disant son ressenti </a:t>
            </a:r>
            <a:endParaRPr lang="en-US" sz="2800" dirty="0"/>
          </a:p>
          <a:p>
            <a:pPr lvl="0" fontAlgn="base"/>
            <a:r>
              <a:rPr lang="fr-FR" sz="2800" dirty="0" smtClean="0"/>
              <a:t>- C </a:t>
            </a:r>
            <a:r>
              <a:rPr lang="fr-FR" sz="2800" dirty="0"/>
              <a:t>enchaîne en présentant ses observations </a:t>
            </a:r>
            <a:endParaRPr lang="en-US" sz="2800" dirty="0"/>
          </a:p>
          <a:p>
            <a:pPr lvl="0" fontAlgn="base"/>
            <a:r>
              <a:rPr lang="fr-FR" sz="2800" dirty="0" smtClean="0"/>
              <a:t>- B </a:t>
            </a:r>
            <a:r>
              <a:rPr lang="fr-FR" sz="2800" dirty="0"/>
              <a:t>expose ses intentions, son ressenti  </a:t>
            </a:r>
            <a:endParaRPr lang="en-US" sz="2800" dirty="0"/>
          </a:p>
          <a:p>
            <a:r>
              <a:rPr lang="fr-FR" sz="2800" dirty="0"/>
              <a:t> </a:t>
            </a:r>
            <a:endParaRPr lang="en-US" sz="2800" dirty="0"/>
          </a:p>
          <a:p>
            <a:r>
              <a:rPr lang="fr-FR" sz="2800" dirty="0"/>
              <a:t>Bilan du </a:t>
            </a:r>
            <a:r>
              <a:rPr lang="fr-FR" sz="2800"/>
              <a:t>groupe </a:t>
            </a:r>
            <a:r>
              <a:rPr lang="fr-FR" sz="2800" b="1" smtClean="0"/>
              <a:t>à </a:t>
            </a:r>
            <a:r>
              <a:rPr lang="fr-FR" sz="2800" b="1" dirty="0"/>
              <a:t>prendre en notes </a:t>
            </a:r>
            <a:r>
              <a:rPr lang="fr-FR" sz="2800" dirty="0"/>
              <a:t>: ce qu’on en </a:t>
            </a:r>
            <a:endParaRPr lang="en-US" sz="2800" dirty="0"/>
          </a:p>
          <a:p>
            <a:r>
              <a:rPr lang="fr-FR" sz="2800" dirty="0"/>
              <a:t>retient pour un entretien </a:t>
            </a:r>
            <a:endParaRPr lang="en-US" sz="2800" dirty="0"/>
          </a:p>
          <a:p>
            <a:r>
              <a:rPr lang="fr-FR" sz="1200" dirty="0"/>
              <a:t> </a:t>
            </a:r>
            <a:endParaRPr lang="en-US" sz="1200" dirty="0"/>
          </a:p>
        </p:txBody>
      </p:sp>
      <p:sp>
        <p:nvSpPr>
          <p:cNvPr id="3" name="Espace réservé du pied de page 2"/>
          <p:cNvSpPr>
            <a:spLocks noGrp="1"/>
          </p:cNvSpPr>
          <p:nvPr>
            <p:ph type="ftr" sz="quarter" idx="11"/>
          </p:nvPr>
        </p:nvSpPr>
        <p:spPr>
          <a:xfrm>
            <a:off x="2233066" y="6266733"/>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3040590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re 1"/>
          <p:cNvSpPr>
            <a:spLocks noGrp="1"/>
          </p:cNvSpPr>
          <p:nvPr>
            <p:ph type="ctrTitle" idx="4294967295"/>
          </p:nvPr>
        </p:nvSpPr>
        <p:spPr>
          <a:xfrm>
            <a:off x="1415846" y="253079"/>
            <a:ext cx="9144000" cy="1470025"/>
          </a:xfrm>
        </p:spPr>
        <p:txBody>
          <a:bodyPr/>
          <a:lstStyle/>
          <a:p>
            <a:pPr eaLnBrk="1" hangingPunct="1"/>
            <a:r>
              <a:rPr lang="fr-FR" altLang="fr-FR" sz="4000" b="1" dirty="0">
                <a:latin typeface="Times New Roman" panose="02020603050405020304" pitchFamily="18" charset="0"/>
              </a:rPr>
              <a:t>Accompagner: une nouvelle posture</a:t>
            </a:r>
          </a:p>
        </p:txBody>
      </p:sp>
      <p:sp>
        <p:nvSpPr>
          <p:cNvPr id="63491" name="Sous-titre 2"/>
          <p:cNvSpPr>
            <a:spLocks noGrp="1"/>
          </p:cNvSpPr>
          <p:nvPr>
            <p:ph type="subTitle" idx="4294967295"/>
          </p:nvPr>
        </p:nvSpPr>
        <p:spPr>
          <a:xfrm>
            <a:off x="1106129" y="2287126"/>
            <a:ext cx="10751574" cy="3671221"/>
          </a:xfrm>
        </p:spPr>
        <p:txBody>
          <a:bodyPr>
            <a:noAutofit/>
          </a:bodyPr>
          <a:lstStyle/>
          <a:p>
            <a:pPr marL="0" indent="0">
              <a:lnSpc>
                <a:spcPct val="80000"/>
              </a:lnSpc>
              <a:buNone/>
            </a:pPr>
            <a:r>
              <a:rPr lang="fr-FR" altLang="fr-FR" sz="3200" b="1" i="1" dirty="0">
                <a:solidFill>
                  <a:srgbClr val="FF0000"/>
                </a:solidFill>
              </a:rPr>
              <a:t>Accompagner</a:t>
            </a:r>
            <a:r>
              <a:rPr lang="fr-FR" altLang="fr-FR" sz="3200" b="1" i="1" dirty="0"/>
              <a:t> ,c’est prendre une posture différente de celle de surplomb souvent attribué à l’enseignant :</a:t>
            </a:r>
          </a:p>
          <a:p>
            <a:pPr marL="0" indent="0">
              <a:lnSpc>
                <a:spcPct val="80000"/>
              </a:lnSpc>
              <a:buNone/>
            </a:pPr>
            <a:endParaRPr lang="fr-FR" altLang="fr-FR" sz="3200" b="1" i="1" dirty="0"/>
          </a:p>
          <a:p>
            <a:pPr marL="0" indent="0">
              <a:lnSpc>
                <a:spcPct val="80000"/>
              </a:lnSpc>
              <a:buNone/>
            </a:pPr>
            <a:r>
              <a:rPr lang="fr-FR" altLang="fr-FR" sz="3200" b="1" i="1" dirty="0"/>
              <a:t>- Que l’accompagnement soit dans ou hors l’école, qu’il soit fait par l’enseignant ou un tiers,  il ne semble porter ses fruits qu’à condition que</a:t>
            </a:r>
            <a:r>
              <a:rPr lang="fr-FR" altLang="fr-FR" sz="3200" i="1" dirty="0"/>
              <a:t> </a:t>
            </a:r>
            <a:r>
              <a:rPr lang="fr-FR" altLang="fr-FR" sz="3200" b="1" i="1" dirty="0"/>
              <a:t>la posture de l’accompagnant soit dans le «</a:t>
            </a:r>
            <a:r>
              <a:rPr lang="fr-FR" altLang="fr-FR" sz="3200" b="1" i="1" dirty="0">
                <a:solidFill>
                  <a:srgbClr val="FF0000"/>
                </a:solidFill>
              </a:rPr>
              <a:t> à côté</a:t>
            </a:r>
            <a:r>
              <a:rPr lang="fr-FR" altLang="fr-FR" sz="3200" b="1" i="1" dirty="0"/>
              <a:t> </a:t>
            </a:r>
            <a:r>
              <a:rPr lang="fr-FR" altLang="fr-FR" sz="3200" b="1" i="1" dirty="0" smtClean="0"/>
              <a:t>»</a:t>
            </a:r>
            <a:endParaRPr lang="fr-FR" altLang="fr-FR" sz="3200" b="1" i="1" dirty="0">
              <a:solidFill>
                <a:srgbClr val="898989"/>
              </a:solidFill>
            </a:endParaRPr>
          </a:p>
        </p:txBody>
      </p:sp>
      <p:sp>
        <p:nvSpPr>
          <p:cNvPr id="2" name="Espace réservé du pied de page 1"/>
          <p:cNvSpPr>
            <a:spLocks noGrp="1"/>
          </p:cNvSpPr>
          <p:nvPr>
            <p:ph type="ftr" sz="quarter" idx="11"/>
          </p:nvPr>
        </p:nvSpPr>
        <p:spPr>
          <a:xfrm>
            <a:off x="2292060" y="6339806"/>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34599553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p:cNvSpPr>
          <p:nvPr>
            <p:ph type="title"/>
          </p:nvPr>
        </p:nvSpPr>
        <p:spPr>
          <a:xfrm>
            <a:off x="658019" y="1753711"/>
            <a:ext cx="10515600" cy="45719"/>
          </a:xfrm>
        </p:spPr>
        <p:txBody>
          <a:bodyPr>
            <a:normAutofit fontScale="90000"/>
          </a:bodyPr>
          <a:lstStyle/>
          <a:p>
            <a:r>
              <a:rPr lang="fr-FR" altLang="fr-FR" sz="3600" dirty="0" smtClean="0"/>
              <a:t>Qui ai-je envie de devenir </a:t>
            </a:r>
            <a:r>
              <a:rPr lang="fr-FR" altLang="fr-FR" sz="2800" dirty="0" smtClean="0"/>
              <a:t>?</a:t>
            </a:r>
            <a:br>
              <a:rPr lang="fr-FR" altLang="fr-FR" sz="2800" dirty="0" smtClean="0"/>
            </a:br>
            <a:r>
              <a:rPr lang="fr-FR" altLang="fr-FR" sz="2800" dirty="0"/>
              <a:t/>
            </a:r>
            <a:br>
              <a:rPr lang="fr-FR" altLang="fr-FR" sz="2800" dirty="0"/>
            </a:br>
            <a:endParaRPr lang="fr-FR" altLang="fr-FR" sz="2800" dirty="0" smtClean="0"/>
          </a:p>
        </p:txBody>
      </p:sp>
      <p:sp>
        <p:nvSpPr>
          <p:cNvPr id="86019" name="Rectangle 3"/>
          <p:cNvSpPr>
            <a:spLocks noGrp="1"/>
          </p:cNvSpPr>
          <p:nvPr>
            <p:ph idx="1"/>
          </p:nvPr>
        </p:nvSpPr>
        <p:spPr>
          <a:xfrm>
            <a:off x="1297858" y="2266934"/>
            <a:ext cx="10456608" cy="3875875"/>
          </a:xfrm>
        </p:spPr>
        <p:txBody>
          <a:bodyPr>
            <a:normAutofit fontScale="92500" lnSpcReduction="10000"/>
          </a:bodyPr>
          <a:lstStyle/>
          <a:p>
            <a:pPr>
              <a:lnSpc>
                <a:spcPct val="80000"/>
              </a:lnSpc>
              <a:buFont typeface="Arial" panose="020B0604020202020204" pitchFamily="34" charset="0"/>
              <a:buNone/>
            </a:pPr>
            <a:r>
              <a:rPr lang="fr-FR" altLang="fr-FR" sz="2400" dirty="0"/>
              <a:t> 	</a:t>
            </a:r>
            <a:r>
              <a:rPr lang="fr-FR" altLang="fr-FR" sz="2800" dirty="0"/>
              <a:t>	Dans l’ élaboration d’un projet à l’adolescence  se jouent </a:t>
            </a:r>
            <a:r>
              <a:rPr lang="fr-FR" altLang="fr-FR" sz="2800" dirty="0" smtClean="0"/>
              <a:t>:</a:t>
            </a:r>
            <a:endParaRPr lang="fr-FR" altLang="fr-FR" sz="2800" dirty="0"/>
          </a:p>
          <a:p>
            <a:pPr>
              <a:lnSpc>
                <a:spcPct val="80000"/>
              </a:lnSpc>
              <a:buFontTx/>
              <a:buChar char="-"/>
            </a:pPr>
            <a:r>
              <a:rPr lang="fr-FR" altLang="fr-FR" sz="2800" dirty="0"/>
              <a:t>les identifications parentales </a:t>
            </a:r>
          </a:p>
          <a:p>
            <a:pPr>
              <a:lnSpc>
                <a:spcPct val="80000"/>
              </a:lnSpc>
              <a:buFontTx/>
              <a:buNone/>
            </a:pPr>
            <a:r>
              <a:rPr lang="fr-FR" altLang="fr-FR" sz="2800" dirty="0">
                <a:solidFill>
                  <a:srgbClr val="FF0000"/>
                </a:solidFill>
              </a:rPr>
              <a:t>( le choix au risque de l’identité </a:t>
            </a:r>
            <a:r>
              <a:rPr lang="fr-FR" altLang="fr-FR" sz="2800" dirty="0" smtClean="0">
                <a:solidFill>
                  <a:srgbClr val="FF0000"/>
                </a:solidFill>
              </a:rPr>
              <a:t>)</a:t>
            </a:r>
            <a:endParaRPr lang="fr-FR" altLang="fr-FR" sz="2800" dirty="0">
              <a:solidFill>
                <a:srgbClr val="FF0000"/>
              </a:solidFill>
            </a:endParaRPr>
          </a:p>
          <a:p>
            <a:pPr>
              <a:lnSpc>
                <a:spcPct val="80000"/>
              </a:lnSpc>
              <a:buFontTx/>
              <a:buChar char="-"/>
            </a:pPr>
            <a:r>
              <a:rPr lang="fr-FR" altLang="fr-FR" sz="2800" dirty="0"/>
              <a:t>Les investissements de la sphère sociale</a:t>
            </a:r>
          </a:p>
          <a:p>
            <a:pPr>
              <a:lnSpc>
                <a:spcPct val="80000"/>
              </a:lnSpc>
              <a:buFontTx/>
              <a:buNone/>
            </a:pPr>
            <a:r>
              <a:rPr lang="fr-FR" altLang="fr-FR" sz="2800" dirty="0"/>
              <a:t> </a:t>
            </a:r>
            <a:r>
              <a:rPr lang="fr-FR" altLang="fr-FR" sz="2800" dirty="0">
                <a:solidFill>
                  <a:srgbClr val="FF0000"/>
                </a:solidFill>
              </a:rPr>
              <a:t>( être pareil, différent, trahir son milieu… </a:t>
            </a:r>
            <a:r>
              <a:rPr lang="fr-FR" altLang="fr-FR" sz="2800" dirty="0" smtClean="0">
                <a:solidFill>
                  <a:srgbClr val="FF0000"/>
                </a:solidFill>
              </a:rPr>
              <a:t>)</a:t>
            </a:r>
            <a:endParaRPr lang="fr-FR" altLang="fr-FR" sz="2800" dirty="0">
              <a:solidFill>
                <a:srgbClr val="FF0000"/>
              </a:solidFill>
            </a:endParaRPr>
          </a:p>
          <a:p>
            <a:pPr>
              <a:lnSpc>
                <a:spcPct val="80000"/>
              </a:lnSpc>
              <a:buFontTx/>
              <a:buChar char="-"/>
            </a:pPr>
            <a:r>
              <a:rPr lang="fr-FR" altLang="fr-FR" sz="2800" dirty="0"/>
              <a:t>Les attentes vis-à-vis de l’école </a:t>
            </a:r>
          </a:p>
          <a:p>
            <a:pPr>
              <a:lnSpc>
                <a:spcPct val="80000"/>
              </a:lnSpc>
              <a:buFontTx/>
              <a:buNone/>
            </a:pPr>
            <a:r>
              <a:rPr lang="fr-FR" altLang="fr-FR" sz="2800" dirty="0"/>
              <a:t>	 </a:t>
            </a:r>
            <a:r>
              <a:rPr lang="fr-FR" altLang="fr-FR" sz="2800" dirty="0">
                <a:solidFill>
                  <a:srgbClr val="FF0000"/>
                </a:solidFill>
              </a:rPr>
              <a:t>(ambition scolaire</a:t>
            </a:r>
            <a:r>
              <a:rPr lang="fr-FR" altLang="fr-FR" sz="2800" dirty="0" smtClean="0">
                <a:solidFill>
                  <a:srgbClr val="FF0000"/>
                </a:solidFill>
              </a:rPr>
              <a:t>…)</a:t>
            </a:r>
            <a:endParaRPr lang="fr-FR" altLang="fr-FR" sz="2800" dirty="0">
              <a:solidFill>
                <a:srgbClr val="FF0000"/>
              </a:solidFill>
            </a:endParaRPr>
          </a:p>
          <a:p>
            <a:pPr>
              <a:lnSpc>
                <a:spcPct val="80000"/>
              </a:lnSpc>
              <a:buFontTx/>
              <a:buChar char="-"/>
            </a:pPr>
            <a:r>
              <a:rPr lang="fr-FR" altLang="fr-FR" sz="2800" dirty="0"/>
              <a:t>Représentation des rapports  homme/femme </a:t>
            </a:r>
          </a:p>
          <a:p>
            <a:pPr>
              <a:lnSpc>
                <a:spcPct val="80000"/>
              </a:lnSpc>
              <a:buFontTx/>
              <a:buNone/>
            </a:pPr>
            <a:r>
              <a:rPr lang="fr-FR" altLang="fr-FR" sz="2400" dirty="0"/>
              <a:t>         </a:t>
            </a:r>
          </a:p>
        </p:txBody>
      </p:sp>
      <p:sp>
        <p:nvSpPr>
          <p:cNvPr id="86020" name="Oval 4"/>
          <p:cNvSpPr>
            <a:spLocks noChangeArrowheads="1"/>
          </p:cNvSpPr>
          <p:nvPr/>
        </p:nvSpPr>
        <p:spPr bwMode="auto">
          <a:xfrm>
            <a:off x="1524000" y="86518"/>
            <a:ext cx="9144000" cy="1185067"/>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86021" name="Text Box 5"/>
          <p:cNvSpPr txBox="1">
            <a:spLocks noChangeArrowheads="1"/>
          </p:cNvSpPr>
          <p:nvPr/>
        </p:nvSpPr>
        <p:spPr bwMode="auto">
          <a:xfrm>
            <a:off x="2566988" y="614363"/>
            <a:ext cx="66976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fr-FR" altLang="fr-FR">
              <a:cs typeface="Arial" panose="020B0604020202020204" pitchFamily="34" charset="0"/>
            </a:endParaRPr>
          </a:p>
        </p:txBody>
      </p:sp>
      <p:sp>
        <p:nvSpPr>
          <p:cNvPr id="86022" name="Text Box 6"/>
          <p:cNvSpPr txBox="1">
            <a:spLocks noChangeArrowheads="1"/>
          </p:cNvSpPr>
          <p:nvPr/>
        </p:nvSpPr>
        <p:spPr bwMode="auto">
          <a:xfrm>
            <a:off x="3105151" y="388145"/>
            <a:ext cx="64817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fr-FR" altLang="fr-FR" sz="3600" dirty="0">
                <a:solidFill>
                  <a:srgbClr val="FF0000"/>
                </a:solidFill>
                <a:latin typeface="Calibri" panose="020F0502020204030204" pitchFamily="34" charset="0"/>
                <a:cs typeface="Arial" panose="020B0604020202020204" pitchFamily="34" charset="0"/>
              </a:rPr>
              <a:t>Conclusion sur l’entretien</a:t>
            </a:r>
          </a:p>
        </p:txBody>
      </p:sp>
      <p:sp>
        <p:nvSpPr>
          <p:cNvPr id="2" name="Espace réservé du pied de page 1"/>
          <p:cNvSpPr>
            <a:spLocks noGrp="1"/>
          </p:cNvSpPr>
          <p:nvPr>
            <p:ph type="ftr" sz="quarter" idx="11"/>
          </p:nvPr>
        </p:nvSpPr>
        <p:spPr>
          <a:xfrm>
            <a:off x="2373730" y="625268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5077726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Rectangle 3"/>
          <p:cNvSpPr>
            <a:spLocks noGrp="1"/>
          </p:cNvSpPr>
          <p:nvPr>
            <p:ph idx="1"/>
          </p:nvPr>
        </p:nvSpPr>
        <p:spPr>
          <a:xfrm>
            <a:off x="1371600" y="1912145"/>
            <a:ext cx="10618839" cy="4681537"/>
          </a:xfrm>
        </p:spPr>
        <p:txBody>
          <a:bodyPr>
            <a:normAutofit fontScale="55000" lnSpcReduction="20000"/>
          </a:bodyPr>
          <a:lstStyle/>
          <a:p>
            <a:pPr algn="just">
              <a:lnSpc>
                <a:spcPct val="80000"/>
              </a:lnSpc>
              <a:buFont typeface="Arial" charset="0"/>
              <a:buNone/>
              <a:defRPr/>
            </a:pPr>
            <a:r>
              <a:rPr lang="fr-FR" sz="3000" dirty="0"/>
              <a:t> </a:t>
            </a:r>
            <a:r>
              <a:rPr lang="fr-FR" sz="4500" dirty="0"/>
              <a:t>Il ne s’agit pas de maîtriser tous ces paramètres,</a:t>
            </a:r>
          </a:p>
          <a:p>
            <a:pPr algn="just">
              <a:lnSpc>
                <a:spcPct val="80000"/>
              </a:lnSpc>
              <a:buFont typeface="Arial" charset="0"/>
              <a:buNone/>
              <a:defRPr/>
            </a:pPr>
            <a:r>
              <a:rPr lang="fr-FR" sz="4500" b="1" dirty="0" smtClean="0">
                <a:solidFill>
                  <a:srgbClr val="FF0000"/>
                </a:solidFill>
              </a:rPr>
              <a:t>car </a:t>
            </a:r>
            <a:r>
              <a:rPr lang="fr-FR" sz="4500" b="1" dirty="0">
                <a:solidFill>
                  <a:srgbClr val="FF0000"/>
                </a:solidFill>
              </a:rPr>
              <a:t>ce sont des compétences qui sont acquises par des </a:t>
            </a:r>
            <a:r>
              <a:rPr lang="fr-FR" sz="4500" b="1" dirty="0" smtClean="0">
                <a:solidFill>
                  <a:srgbClr val="FF0000"/>
                </a:solidFill>
              </a:rPr>
              <a:t>professionnels</a:t>
            </a:r>
          </a:p>
          <a:p>
            <a:pPr algn="just">
              <a:lnSpc>
                <a:spcPct val="80000"/>
              </a:lnSpc>
              <a:buFont typeface="Arial" charset="0"/>
              <a:buNone/>
              <a:defRPr/>
            </a:pPr>
            <a:r>
              <a:rPr lang="fr-FR" sz="4500" b="1" dirty="0" smtClean="0">
                <a:solidFill>
                  <a:srgbClr val="FF0000"/>
                </a:solidFill>
              </a:rPr>
              <a:t>au </a:t>
            </a:r>
            <a:r>
              <a:rPr lang="fr-FR" sz="4500" b="1" dirty="0">
                <a:solidFill>
                  <a:srgbClr val="FF0000"/>
                </a:solidFill>
              </a:rPr>
              <a:t>cours </a:t>
            </a:r>
            <a:r>
              <a:rPr lang="fr-FR" sz="4500" b="1" u="sng" dirty="0">
                <a:solidFill>
                  <a:srgbClr val="FF0000"/>
                </a:solidFill>
              </a:rPr>
              <a:t>de formations longues à  l’entretien</a:t>
            </a:r>
            <a:r>
              <a:rPr lang="fr-FR" sz="4500" b="1" dirty="0">
                <a:solidFill>
                  <a:srgbClr val="FF0000"/>
                </a:solidFill>
              </a:rPr>
              <a:t>, par les COP, les </a:t>
            </a:r>
            <a:r>
              <a:rPr lang="fr-FR" sz="4500" b="1" dirty="0" smtClean="0">
                <a:solidFill>
                  <a:srgbClr val="FF0000"/>
                </a:solidFill>
              </a:rPr>
              <a:t>psychologues,</a:t>
            </a:r>
          </a:p>
          <a:p>
            <a:pPr algn="just">
              <a:lnSpc>
                <a:spcPct val="80000"/>
              </a:lnSpc>
              <a:buFont typeface="Arial" charset="0"/>
              <a:buNone/>
              <a:defRPr/>
            </a:pPr>
            <a:r>
              <a:rPr lang="fr-FR" sz="4500" b="1" dirty="0" smtClean="0">
                <a:solidFill>
                  <a:srgbClr val="FF0000"/>
                </a:solidFill>
              </a:rPr>
              <a:t>les </a:t>
            </a:r>
            <a:r>
              <a:rPr lang="fr-FR" sz="4500" b="1" dirty="0">
                <a:solidFill>
                  <a:srgbClr val="FF0000"/>
                </a:solidFill>
              </a:rPr>
              <a:t>A.S</a:t>
            </a:r>
            <a:r>
              <a:rPr lang="fr-FR" sz="4500" b="1" dirty="0" smtClean="0">
                <a:solidFill>
                  <a:srgbClr val="FF0000"/>
                </a:solidFill>
              </a:rPr>
              <a:t>….</a:t>
            </a:r>
            <a:endParaRPr lang="fr-FR" sz="4500" dirty="0">
              <a:solidFill>
                <a:srgbClr val="FF0000"/>
              </a:solidFill>
            </a:endParaRPr>
          </a:p>
          <a:p>
            <a:pPr algn="just">
              <a:lnSpc>
                <a:spcPct val="80000"/>
              </a:lnSpc>
              <a:buFont typeface="Arial" charset="0"/>
              <a:buNone/>
              <a:defRPr/>
            </a:pPr>
            <a:endParaRPr lang="fr-FR" sz="4500" dirty="0">
              <a:solidFill>
                <a:srgbClr val="FF0000"/>
              </a:solidFill>
            </a:endParaRPr>
          </a:p>
          <a:p>
            <a:pPr algn="just">
              <a:lnSpc>
                <a:spcPct val="80000"/>
              </a:lnSpc>
              <a:buFont typeface="Arial" charset="0"/>
              <a:buNone/>
              <a:defRPr/>
            </a:pPr>
            <a:r>
              <a:rPr lang="fr-FR" sz="4500" dirty="0"/>
              <a:t>Cet entretien sert  à  </a:t>
            </a:r>
            <a:r>
              <a:rPr lang="fr-FR" sz="4500" u="sng" dirty="0">
                <a:solidFill>
                  <a:srgbClr val="0066FF"/>
                </a:solidFill>
                <a:effectLst>
                  <a:outerShdw blurRad="38100" dist="38100" dir="2700000" algn="tl">
                    <a:srgbClr val="C0C0C0"/>
                  </a:outerShdw>
                </a:effectLst>
              </a:rPr>
              <a:t>nouer un dialogue constructif</a:t>
            </a:r>
          </a:p>
          <a:p>
            <a:pPr algn="just">
              <a:lnSpc>
                <a:spcPct val="80000"/>
              </a:lnSpc>
              <a:buFont typeface="Arial" charset="0"/>
              <a:buNone/>
              <a:defRPr/>
            </a:pPr>
            <a:r>
              <a:rPr lang="fr-FR" sz="4500" dirty="0"/>
              <a:t>à mettre </a:t>
            </a:r>
            <a:r>
              <a:rPr lang="fr-FR" sz="4500" u="sng" dirty="0">
                <a:solidFill>
                  <a:srgbClr val="0066FF"/>
                </a:solidFill>
                <a:effectLst>
                  <a:outerShdw blurRad="38100" dist="38100" dir="2700000" algn="tl">
                    <a:srgbClr val="C0C0C0"/>
                  </a:outerShdw>
                </a:effectLst>
              </a:rPr>
              <a:t>le  jeune en questionnement et en </a:t>
            </a:r>
            <a:r>
              <a:rPr lang="fr-FR" sz="4500" u="sng" dirty="0" smtClean="0">
                <a:solidFill>
                  <a:srgbClr val="0066FF"/>
                </a:solidFill>
                <a:effectLst>
                  <a:outerShdw blurRad="38100" dist="38100" dir="2700000" algn="tl">
                    <a:srgbClr val="C0C0C0"/>
                  </a:outerShdw>
                </a:effectLst>
              </a:rPr>
              <a:t>mouvement</a:t>
            </a:r>
            <a:endParaRPr lang="fr-FR" sz="4500" u="sng" dirty="0">
              <a:solidFill>
                <a:srgbClr val="0066FF"/>
              </a:solidFill>
              <a:effectLst>
                <a:outerShdw blurRad="38100" dist="38100" dir="2700000" algn="tl">
                  <a:srgbClr val="C0C0C0"/>
                </a:outerShdw>
              </a:effectLst>
            </a:endParaRPr>
          </a:p>
          <a:p>
            <a:pPr>
              <a:lnSpc>
                <a:spcPct val="80000"/>
              </a:lnSpc>
              <a:buFont typeface="Arial" charset="0"/>
              <a:buNone/>
              <a:defRPr/>
            </a:pPr>
            <a:r>
              <a:rPr lang="fr-FR" sz="4500" dirty="0"/>
              <a:t>					</a:t>
            </a:r>
          </a:p>
          <a:p>
            <a:pPr algn="just">
              <a:lnSpc>
                <a:spcPct val="80000"/>
              </a:lnSpc>
              <a:buFont typeface="Arial" charset="0"/>
              <a:buNone/>
              <a:defRPr/>
            </a:pPr>
            <a:r>
              <a:rPr lang="fr-FR" sz="4500" dirty="0"/>
              <a:t>					Afin d’aller vers </a:t>
            </a:r>
          </a:p>
          <a:p>
            <a:pPr algn="just">
              <a:lnSpc>
                <a:spcPct val="80000"/>
              </a:lnSpc>
              <a:buFont typeface="Arial" charset="0"/>
              <a:buNone/>
              <a:defRPr/>
            </a:pPr>
            <a:r>
              <a:rPr lang="fr-FR" sz="4500" dirty="0"/>
              <a:t>			La solution la plus adaptée</a:t>
            </a:r>
          </a:p>
          <a:p>
            <a:pPr algn="just">
              <a:lnSpc>
                <a:spcPct val="80000"/>
              </a:lnSpc>
              <a:buFont typeface="Arial" charset="0"/>
              <a:buNone/>
              <a:defRPr/>
            </a:pPr>
            <a:r>
              <a:rPr lang="fr-FR" sz="4500" dirty="0"/>
              <a:t>			Une orientation positive</a:t>
            </a:r>
          </a:p>
          <a:p>
            <a:pPr>
              <a:lnSpc>
                <a:spcPct val="80000"/>
              </a:lnSpc>
              <a:buFontTx/>
              <a:buNone/>
              <a:defRPr/>
            </a:pPr>
            <a:r>
              <a:rPr lang="fr-FR" sz="2400" dirty="0"/>
              <a:t>         </a:t>
            </a:r>
          </a:p>
        </p:txBody>
      </p:sp>
      <p:sp>
        <p:nvSpPr>
          <p:cNvPr id="87044" name="Oval 4"/>
          <p:cNvSpPr>
            <a:spLocks noChangeArrowheads="1"/>
          </p:cNvSpPr>
          <p:nvPr/>
        </p:nvSpPr>
        <p:spPr bwMode="auto">
          <a:xfrm>
            <a:off x="1822586" y="247253"/>
            <a:ext cx="9144000" cy="1340645"/>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87045" name="Text Box 5"/>
          <p:cNvSpPr txBox="1">
            <a:spLocks noChangeArrowheads="1"/>
          </p:cNvSpPr>
          <p:nvPr/>
        </p:nvSpPr>
        <p:spPr bwMode="auto">
          <a:xfrm>
            <a:off x="2566988" y="614363"/>
            <a:ext cx="66976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fr-FR" altLang="fr-FR">
              <a:cs typeface="Arial" panose="020B0604020202020204" pitchFamily="34" charset="0"/>
            </a:endParaRPr>
          </a:p>
        </p:txBody>
      </p:sp>
      <p:sp>
        <p:nvSpPr>
          <p:cNvPr id="87046" name="Text Box 6"/>
          <p:cNvSpPr txBox="1">
            <a:spLocks noChangeArrowheads="1"/>
          </p:cNvSpPr>
          <p:nvPr/>
        </p:nvSpPr>
        <p:spPr bwMode="auto">
          <a:xfrm>
            <a:off x="2855118" y="684213"/>
            <a:ext cx="64817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fr-FR" altLang="fr-FR" sz="3200" b="1" dirty="0">
                <a:cs typeface="Arial" panose="020B0604020202020204" pitchFamily="34" charset="0"/>
              </a:rPr>
              <a:t>Conclusion</a:t>
            </a:r>
          </a:p>
        </p:txBody>
      </p:sp>
      <p:sp>
        <p:nvSpPr>
          <p:cNvPr id="87047" name="AutoShape 7"/>
          <p:cNvSpPr>
            <a:spLocks noChangeArrowheads="1"/>
          </p:cNvSpPr>
          <p:nvPr/>
        </p:nvSpPr>
        <p:spPr bwMode="auto">
          <a:xfrm>
            <a:off x="7608889" y="4724401"/>
            <a:ext cx="2879725" cy="1439863"/>
          </a:xfrm>
          <a:prstGeom prst="curvedLeftArrow">
            <a:avLst>
              <a:gd name="adj1" fmla="val 20000"/>
              <a:gd name="adj2" fmla="val 40000"/>
              <a:gd name="adj3" fmla="val 66667"/>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2" name="Espace réservé du pied de page 1"/>
          <p:cNvSpPr>
            <a:spLocks noGrp="1"/>
          </p:cNvSpPr>
          <p:nvPr>
            <p:ph type="ftr" sz="quarter" idx="11"/>
          </p:nvPr>
        </p:nvSpPr>
        <p:spPr>
          <a:xfrm>
            <a:off x="2373730" y="644326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40856841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400" b="1" dirty="0" smtClean="0"/>
              <a:t>ANNEXES</a:t>
            </a:r>
            <a:endParaRPr lang="en-US" sz="4400" b="1" dirty="0"/>
          </a:p>
        </p:txBody>
      </p:sp>
      <p:sp>
        <p:nvSpPr>
          <p:cNvPr id="3" name="Espace réservé du contenu 2"/>
          <p:cNvSpPr>
            <a:spLocks noGrp="1"/>
          </p:cNvSpPr>
          <p:nvPr>
            <p:ph idx="1"/>
          </p:nvPr>
        </p:nvSpPr>
        <p:spPr/>
        <p:txBody>
          <a:bodyPr>
            <a:normAutofit/>
          </a:bodyPr>
          <a:lstStyle/>
          <a:p>
            <a:pPr marL="0" indent="0" algn="ctr">
              <a:buNone/>
            </a:pPr>
            <a:r>
              <a:rPr lang="fr-FR" sz="4400" b="1" dirty="0" smtClean="0"/>
              <a:t>Fiches outils</a:t>
            </a:r>
            <a:endParaRPr lang="en-US" sz="4400" b="1" dirty="0"/>
          </a:p>
        </p:txBody>
      </p:sp>
      <p:sp>
        <p:nvSpPr>
          <p:cNvPr id="4" name="Espace réservé du pied de page 3"/>
          <p:cNvSpPr>
            <a:spLocks noGrp="1"/>
          </p:cNvSpPr>
          <p:nvPr>
            <p:ph type="ftr" sz="quarter" idx="11"/>
          </p:nvPr>
        </p:nvSpPr>
        <p:spPr>
          <a:xfrm>
            <a:off x="2572279" y="6399469"/>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2207116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30709" y="132735"/>
            <a:ext cx="10830232" cy="840660"/>
          </a:xfrm>
        </p:spPr>
        <p:txBody>
          <a:bodyPr/>
          <a:lstStyle/>
          <a:p>
            <a:r>
              <a:rPr lang="fr-FR" b="1" dirty="0" smtClean="0"/>
              <a:t>Se préparer à l’entretien premières observations</a:t>
            </a:r>
            <a:endParaRPr lang="en-US" b="1" dirty="0"/>
          </a:p>
        </p:txBody>
      </p:sp>
      <p:sp>
        <p:nvSpPr>
          <p:cNvPr id="6" name="Espace réservé du contenu 5"/>
          <p:cNvSpPr>
            <a:spLocks noGrp="1"/>
          </p:cNvSpPr>
          <p:nvPr>
            <p:ph idx="1"/>
          </p:nvPr>
        </p:nvSpPr>
        <p:spPr>
          <a:xfrm>
            <a:off x="1469561" y="1579871"/>
            <a:ext cx="10018713" cy="4522837"/>
          </a:xfrm>
        </p:spPr>
        <p:txBody>
          <a:bodyPr>
            <a:normAutofit fontScale="25000" lnSpcReduction="20000"/>
          </a:bodyPr>
          <a:lstStyle/>
          <a:p>
            <a:pPr marL="0" indent="0">
              <a:buNone/>
            </a:pPr>
            <a:r>
              <a:rPr lang="fr-FR" altLang="fr-FR" sz="9600" b="1" dirty="0">
                <a:solidFill>
                  <a:schemeClr val="hlink"/>
                </a:solidFill>
                <a:latin typeface="Times New Roman" panose="02020603050405020304" pitchFamily="18" charset="0"/>
              </a:rPr>
              <a:t>Quel public ?</a:t>
            </a:r>
            <a:endParaRPr lang="fr-FR" altLang="fr-FR" sz="9600" dirty="0">
              <a:latin typeface="Trebuchet MS" panose="020B0603020202020204" pitchFamily="34" charset="0"/>
            </a:endParaRPr>
          </a:p>
          <a:p>
            <a:pPr marL="0" indent="0">
              <a:buNone/>
            </a:pPr>
            <a:r>
              <a:rPr lang="fr-FR" altLang="fr-FR" sz="9600" dirty="0">
                <a:latin typeface="Arial" panose="020B0604020202020204" pitchFamily="34" charset="0"/>
                <a:cs typeface="Arial" panose="020B0604020202020204" pitchFamily="34" charset="0"/>
              </a:rPr>
              <a:t>Majoritairement des élèves repérés en difficulté : difficulté scolaire, décrochage, absentéisme...</a:t>
            </a:r>
          </a:p>
          <a:p>
            <a:pPr marL="0" indent="0">
              <a:buNone/>
            </a:pPr>
            <a:r>
              <a:rPr lang="fr-FR" altLang="fr-FR" sz="9600" b="1" dirty="0">
                <a:solidFill>
                  <a:schemeClr val="hlink"/>
                </a:solidFill>
                <a:latin typeface="Times New Roman" panose="02020603050405020304" pitchFamily="18" charset="0"/>
              </a:rPr>
              <a:t>Quelles modalités mises en œuvre ?</a:t>
            </a:r>
          </a:p>
          <a:p>
            <a:pPr marL="914400" lvl="1" indent="-457200"/>
            <a:r>
              <a:rPr lang="fr-FR" altLang="fr-FR" sz="9600" dirty="0">
                <a:latin typeface="Arial" panose="020B0604020202020204" pitchFamily="34" charset="0"/>
              </a:rPr>
              <a:t>individuel ou semi collectif </a:t>
            </a:r>
          </a:p>
          <a:p>
            <a:pPr marL="914400" lvl="1" indent="-457200"/>
            <a:r>
              <a:rPr lang="fr-FR" altLang="fr-FR" sz="9600" dirty="0">
                <a:latin typeface="Arial" panose="020B0604020202020204" pitchFamily="34" charset="0"/>
              </a:rPr>
              <a:t>lien avec les autres acteurs</a:t>
            </a:r>
          </a:p>
          <a:p>
            <a:pPr marL="914400" lvl="1" indent="-457200"/>
            <a:r>
              <a:rPr lang="fr-FR" altLang="fr-FR" sz="9600" dirty="0">
                <a:latin typeface="Arial" panose="020B0604020202020204" pitchFamily="34" charset="0"/>
              </a:rPr>
              <a:t>dimensions privilégiées analyse</a:t>
            </a:r>
          </a:p>
          <a:p>
            <a:pPr marL="457200" lvl="1" indent="0">
              <a:buNone/>
            </a:pPr>
            <a:r>
              <a:rPr lang="fr-FR" altLang="fr-FR" sz="9600" dirty="0">
                <a:latin typeface="Arial" panose="020B0604020202020204" pitchFamily="34" charset="0"/>
              </a:rPr>
              <a:t>- communication aux familles</a:t>
            </a:r>
          </a:p>
          <a:p>
            <a:pPr marL="457200" indent="-457200">
              <a:buNone/>
            </a:pPr>
            <a:r>
              <a:rPr lang="fr-FR" altLang="fr-FR" sz="9600" dirty="0">
                <a:latin typeface="Arial" panose="020B0604020202020204" pitchFamily="34" charset="0"/>
              </a:rPr>
              <a:t>	- évaluation</a:t>
            </a:r>
          </a:p>
          <a:p>
            <a:pPr marL="457200" indent="-457200">
              <a:buNone/>
            </a:pPr>
            <a:r>
              <a:rPr lang="fr-FR" altLang="fr-FR" sz="9600" b="1" dirty="0">
                <a:solidFill>
                  <a:schemeClr val="hlink"/>
                </a:solidFill>
                <a:latin typeface="Times New Roman" panose="02020603050405020304" pitchFamily="18" charset="0"/>
              </a:rPr>
              <a:t>Quels freins ?</a:t>
            </a:r>
          </a:p>
          <a:p>
            <a:pPr marL="457200" indent="-457200"/>
            <a:r>
              <a:rPr lang="fr-FR" altLang="fr-FR" sz="9600" dirty="0">
                <a:latin typeface="Arial" panose="020B0604020202020204" pitchFamily="34" charset="0"/>
              </a:rPr>
              <a:t>volontariat des enseignants</a:t>
            </a:r>
          </a:p>
          <a:p>
            <a:pPr marL="457200" indent="-457200"/>
            <a:r>
              <a:rPr lang="fr-FR" altLang="fr-FR" sz="9600" dirty="0">
                <a:latin typeface="Arial" panose="020B0604020202020204" pitchFamily="34" charset="0"/>
              </a:rPr>
              <a:t>insuffisance de formation et d’information</a:t>
            </a:r>
          </a:p>
          <a:p>
            <a:endParaRPr lang="en-US" dirty="0"/>
          </a:p>
        </p:txBody>
      </p:sp>
      <p:sp>
        <p:nvSpPr>
          <p:cNvPr id="3" name="Espace réservé du pied de page 2"/>
          <p:cNvSpPr>
            <a:spLocks noGrp="1"/>
          </p:cNvSpPr>
          <p:nvPr>
            <p:ph type="ftr" sz="quarter" idx="11"/>
          </p:nvPr>
        </p:nvSpPr>
        <p:spPr>
          <a:xfrm>
            <a:off x="2646021" y="6414217"/>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5383778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idx="4294967295"/>
          </p:nvPr>
        </p:nvSpPr>
        <p:spPr>
          <a:xfrm>
            <a:off x="147484" y="25834"/>
            <a:ext cx="12192000" cy="865290"/>
          </a:xfrm>
        </p:spPr>
        <p:txBody>
          <a:bodyPr>
            <a:normAutofit fontScale="90000"/>
          </a:bodyPr>
          <a:lstStyle/>
          <a:p>
            <a:r>
              <a:rPr lang="fr-FR" altLang="fr-FR" sz="4400" b="1" dirty="0" smtClean="0">
                <a:latin typeface="Times New Roman" panose="02020603050405020304" pitchFamily="18" charset="0"/>
                <a:cs typeface="Times New Roman" panose="02020603050405020304" pitchFamily="18" charset="0"/>
              </a:rPr>
              <a:t>Points </a:t>
            </a:r>
            <a:r>
              <a:rPr lang="fr-FR" altLang="fr-FR" sz="4400" b="1" dirty="0">
                <a:latin typeface="Times New Roman" panose="02020603050405020304" pitchFamily="18" charset="0"/>
                <a:cs typeface="Times New Roman" panose="02020603050405020304" pitchFamily="18" charset="0"/>
              </a:rPr>
              <a:t>à évoquer </a:t>
            </a:r>
            <a:r>
              <a:rPr lang="fr-FR" altLang="fr-FR" sz="4400" b="1" dirty="0" smtClean="0">
                <a:latin typeface="Times New Roman" panose="02020603050405020304" pitchFamily="18" charset="0"/>
                <a:cs typeface="Times New Roman" panose="02020603050405020304" pitchFamily="18" charset="0"/>
              </a:rPr>
              <a:t>concernant </a:t>
            </a:r>
            <a:r>
              <a:rPr lang="fr-FR" altLang="fr-FR" sz="4400" b="1" dirty="0">
                <a:latin typeface="Times New Roman" panose="02020603050405020304" pitchFamily="18" charset="0"/>
                <a:cs typeface="Times New Roman" panose="02020603050405020304" pitchFamily="18" charset="0"/>
              </a:rPr>
              <a:t>la construction du projet</a:t>
            </a:r>
            <a:r>
              <a:rPr lang="fr-FR" altLang="fr-FR" sz="4400" dirty="0">
                <a:latin typeface="Times New Roman" panose="02020603050405020304" pitchFamily="18" charset="0"/>
                <a:cs typeface="Times New Roman" panose="02020603050405020304" pitchFamily="18" charset="0"/>
              </a:rPr>
              <a:t> </a:t>
            </a:r>
          </a:p>
        </p:txBody>
      </p:sp>
      <p:sp>
        <p:nvSpPr>
          <p:cNvPr id="81923" name="Rectangle 3"/>
          <p:cNvSpPr>
            <a:spLocks noGrp="1"/>
          </p:cNvSpPr>
          <p:nvPr>
            <p:ph type="body" idx="4294967295"/>
          </p:nvPr>
        </p:nvSpPr>
        <p:spPr>
          <a:xfrm>
            <a:off x="3962400" y="2319338"/>
            <a:ext cx="8229600" cy="3773487"/>
          </a:xfrm>
        </p:spPr>
        <p:txBody>
          <a:bodyPr/>
          <a:lstStyle/>
          <a:p>
            <a:pPr marL="0" indent="0">
              <a:buNone/>
            </a:pPr>
            <a:r>
              <a:rPr lang="fr-FR" altLang="fr-FR" b="1" smtClean="0"/>
              <a:t> </a:t>
            </a:r>
            <a:endParaRPr lang="fr-FR" altLang="fr-FR" b="1" u="sng" smtClean="0"/>
          </a:p>
        </p:txBody>
      </p:sp>
      <p:sp>
        <p:nvSpPr>
          <p:cNvPr id="81924" name="Text Box 4"/>
          <p:cNvSpPr txBox="1">
            <a:spLocks noChangeArrowheads="1"/>
          </p:cNvSpPr>
          <p:nvPr/>
        </p:nvSpPr>
        <p:spPr bwMode="auto">
          <a:xfrm>
            <a:off x="1274421" y="721956"/>
            <a:ext cx="9255928"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b="1" dirty="0" smtClean="0">
                <a:solidFill>
                  <a:schemeClr val="hlink"/>
                </a:solidFill>
                <a:latin typeface="Calibri" panose="020F0502020204030204" pitchFamily="34" charset="0"/>
                <a:cs typeface="Arial" panose="020B0604020202020204" pitchFamily="34" charset="0"/>
              </a:rPr>
              <a:t>		1-Capacité </a:t>
            </a:r>
            <a:r>
              <a:rPr lang="fr-FR" altLang="fr-FR" sz="2000" b="1" dirty="0">
                <a:solidFill>
                  <a:schemeClr val="hlink"/>
                </a:solidFill>
                <a:latin typeface="Calibri" panose="020F0502020204030204" pitchFamily="34" charset="0"/>
                <a:cs typeface="Arial" panose="020B0604020202020204" pitchFamily="34" charset="0"/>
              </a:rPr>
              <a:t>à communiquer sur soi</a:t>
            </a:r>
            <a:r>
              <a:rPr lang="fr-FR" altLang="fr-FR" sz="2000" b="1" dirty="0">
                <a:latin typeface="Calibri" panose="020F0502020204030204" pitchFamily="34" charset="0"/>
                <a:cs typeface="Arial" panose="020B0604020202020204" pitchFamily="34" charset="0"/>
              </a:rPr>
              <a:t> </a:t>
            </a:r>
            <a:r>
              <a:rPr lang="fr-FR" altLang="fr-FR" sz="2000" dirty="0">
                <a:latin typeface="Calibri" panose="020F0502020204030204" pitchFamily="34" charset="0"/>
                <a:cs typeface="Arial" panose="020B0604020202020204" pitchFamily="34" charset="0"/>
              </a:rPr>
              <a:t> </a:t>
            </a:r>
          </a:p>
          <a:p>
            <a:pPr eaLnBrk="1" hangingPunct="1"/>
            <a:r>
              <a:rPr lang="fr-FR" altLang="fr-FR" sz="2000" dirty="0" smtClean="0">
                <a:latin typeface="Calibri" panose="020F0502020204030204" pitchFamily="34" charset="0"/>
                <a:cs typeface="Arial" panose="020B0604020202020204" pitchFamily="34" charset="0"/>
              </a:rPr>
              <a:t>	Ses </a:t>
            </a:r>
            <a:r>
              <a:rPr lang="fr-FR" altLang="fr-FR" sz="2000" dirty="0">
                <a:latin typeface="Calibri" panose="020F0502020204030204" pitchFamily="34" charset="0"/>
                <a:cs typeface="Arial" panose="020B0604020202020204" pitchFamily="34" charset="0"/>
              </a:rPr>
              <a:t>centres d’intérêts</a:t>
            </a:r>
          </a:p>
          <a:p>
            <a:pPr eaLnBrk="1" hangingPunct="1"/>
            <a:r>
              <a:rPr lang="fr-FR" altLang="fr-FR" sz="2000" dirty="0" smtClean="0">
                <a:latin typeface="Calibri" panose="020F0502020204030204" pitchFamily="34" charset="0"/>
                <a:cs typeface="Arial" panose="020B0604020202020204" pitchFamily="34" charset="0"/>
              </a:rPr>
              <a:t>	Son </a:t>
            </a:r>
            <a:r>
              <a:rPr lang="fr-FR" altLang="fr-FR" sz="2000" dirty="0">
                <a:latin typeface="Calibri" panose="020F0502020204030204" pitchFamily="34" charset="0"/>
                <a:cs typeface="Arial" panose="020B0604020202020204" pitchFamily="34" charset="0"/>
              </a:rPr>
              <a:t>profil scolaire et extra scolaire (points forts, difficultés…)</a:t>
            </a:r>
          </a:p>
          <a:p>
            <a:pPr eaLnBrk="1" hangingPunct="1"/>
            <a:r>
              <a:rPr lang="fr-FR" altLang="fr-FR" sz="2000" dirty="0" smtClean="0">
                <a:latin typeface="Calibri" panose="020F0502020204030204" pitchFamily="34" charset="0"/>
                <a:cs typeface="Arial" panose="020B0604020202020204" pitchFamily="34" charset="0"/>
              </a:rPr>
              <a:t>	Rêves </a:t>
            </a:r>
            <a:r>
              <a:rPr lang="fr-FR" altLang="fr-FR" sz="2000" dirty="0">
                <a:latin typeface="Calibri" panose="020F0502020204030204" pitchFamily="34" charset="0"/>
                <a:cs typeface="Arial" panose="020B0604020202020204" pitchFamily="34" charset="0"/>
              </a:rPr>
              <a:t>et Projets d’avenir ( quel genre d’adulte je veux devenir?)</a:t>
            </a:r>
          </a:p>
          <a:p>
            <a:pPr eaLnBrk="1" hangingPunct="1"/>
            <a:r>
              <a:rPr lang="fr-FR" altLang="fr-FR" sz="2000" b="1" dirty="0" smtClean="0">
                <a:solidFill>
                  <a:schemeClr val="hlink"/>
                </a:solidFill>
                <a:latin typeface="Calibri" panose="020F0502020204030204" pitchFamily="34" charset="0"/>
                <a:cs typeface="Arial" panose="020B0604020202020204" pitchFamily="34" charset="0"/>
              </a:rPr>
              <a:t>		2- </a:t>
            </a:r>
            <a:r>
              <a:rPr lang="fr-FR" altLang="fr-FR" sz="2000" b="1" dirty="0">
                <a:solidFill>
                  <a:schemeClr val="hlink"/>
                </a:solidFill>
                <a:latin typeface="Calibri" panose="020F0502020204030204" pitchFamily="34" charset="0"/>
                <a:cs typeface="Arial" panose="020B0604020202020204" pitchFamily="34" charset="0"/>
              </a:rPr>
              <a:t>Motivation</a:t>
            </a:r>
          </a:p>
          <a:p>
            <a:pPr eaLnBrk="1" hangingPunct="1"/>
            <a:r>
              <a:rPr lang="fr-FR" altLang="fr-FR" sz="2000" dirty="0" smtClean="0">
                <a:latin typeface="Calibri" panose="020F0502020204030204" pitchFamily="34" charset="0"/>
                <a:cs typeface="Arial" panose="020B0604020202020204" pitchFamily="34" charset="0"/>
              </a:rPr>
              <a:t>	 </a:t>
            </a:r>
            <a:r>
              <a:rPr lang="fr-FR" altLang="fr-FR" sz="2000" dirty="0">
                <a:latin typeface="Calibri" panose="020F0502020204030204" pitchFamily="34" charset="0"/>
                <a:cs typeface="Arial" panose="020B0604020202020204" pitchFamily="34" charset="0"/>
              </a:rPr>
              <a:t>Estime de soi et confiance en l’avenir</a:t>
            </a:r>
          </a:p>
          <a:p>
            <a:pPr eaLnBrk="1" hangingPunct="1"/>
            <a:r>
              <a:rPr lang="fr-FR" altLang="fr-FR" sz="2000" dirty="0">
                <a:latin typeface="Calibri" panose="020F0502020204030204" pitchFamily="34" charset="0"/>
                <a:cs typeface="Arial" panose="020B0604020202020204" pitchFamily="34" charset="0"/>
              </a:rPr>
              <a:t> </a:t>
            </a:r>
            <a:r>
              <a:rPr lang="fr-FR" altLang="fr-FR" sz="2000" dirty="0" smtClean="0">
                <a:latin typeface="Calibri" panose="020F0502020204030204" pitchFamily="34" charset="0"/>
                <a:cs typeface="Arial" panose="020B0604020202020204" pitchFamily="34" charset="0"/>
              </a:rPr>
              <a:t>	Intérêts</a:t>
            </a:r>
            <a:r>
              <a:rPr lang="fr-FR" altLang="fr-FR" sz="2000" dirty="0">
                <a:latin typeface="Calibri" panose="020F0502020204030204" pitchFamily="34" charset="0"/>
                <a:cs typeface="Arial" panose="020B0604020202020204" pitchFamily="34" charset="0"/>
              </a:rPr>
              <a:t>, passions</a:t>
            </a:r>
          </a:p>
          <a:p>
            <a:pPr eaLnBrk="1" hangingPunct="1"/>
            <a:r>
              <a:rPr lang="fr-FR" altLang="fr-FR" sz="2000" b="1" dirty="0" smtClean="0">
                <a:solidFill>
                  <a:schemeClr val="hlink"/>
                </a:solidFill>
                <a:latin typeface="Calibri" panose="020F0502020204030204" pitchFamily="34" charset="0"/>
                <a:cs typeface="Arial" panose="020B0604020202020204" pitchFamily="34" charset="0"/>
              </a:rPr>
              <a:t>		3- </a:t>
            </a:r>
            <a:r>
              <a:rPr lang="fr-FR" altLang="fr-FR" sz="2000" b="1" dirty="0">
                <a:solidFill>
                  <a:schemeClr val="hlink"/>
                </a:solidFill>
                <a:latin typeface="Calibri" panose="020F0502020204030204" pitchFamily="34" charset="0"/>
                <a:cs typeface="Arial" panose="020B0604020202020204" pitchFamily="34" charset="0"/>
              </a:rPr>
              <a:t>Éléments qui permettent de réussir</a:t>
            </a:r>
          </a:p>
          <a:p>
            <a:pPr eaLnBrk="1" hangingPunct="1"/>
            <a:r>
              <a:rPr lang="fr-FR" altLang="fr-FR" sz="2000" dirty="0" smtClean="0">
                <a:latin typeface="Calibri" panose="020F0502020204030204" pitchFamily="34" charset="0"/>
                <a:cs typeface="Arial" panose="020B0604020202020204" pitchFamily="34" charset="0"/>
              </a:rPr>
              <a:t>	Résultats </a:t>
            </a:r>
            <a:r>
              <a:rPr lang="fr-FR" altLang="fr-FR" sz="2000" dirty="0">
                <a:latin typeface="Calibri" panose="020F0502020204030204" pitchFamily="34" charset="0"/>
                <a:cs typeface="Arial" panose="020B0604020202020204" pitchFamily="34" charset="0"/>
              </a:rPr>
              <a:t>scolaires</a:t>
            </a:r>
          </a:p>
          <a:p>
            <a:pPr eaLnBrk="1" hangingPunct="1"/>
            <a:r>
              <a:rPr lang="fr-FR" altLang="fr-FR" sz="2000" dirty="0" smtClean="0">
                <a:latin typeface="Calibri" panose="020F0502020204030204" pitchFamily="34" charset="0"/>
                <a:cs typeface="Arial" panose="020B0604020202020204" pitchFamily="34" charset="0"/>
              </a:rPr>
              <a:t>	Capacité </a:t>
            </a:r>
            <a:r>
              <a:rPr lang="fr-FR" altLang="fr-FR" sz="2000" dirty="0">
                <a:latin typeface="Calibri" panose="020F0502020204030204" pitchFamily="34" charset="0"/>
                <a:cs typeface="Arial" panose="020B0604020202020204" pitchFamily="34" charset="0"/>
              </a:rPr>
              <a:t>de travail et d’organisation</a:t>
            </a:r>
          </a:p>
          <a:p>
            <a:pPr eaLnBrk="1" hangingPunct="1"/>
            <a:r>
              <a:rPr lang="fr-FR" altLang="fr-FR" sz="2000" dirty="0" smtClean="0">
                <a:latin typeface="Calibri" panose="020F0502020204030204" pitchFamily="34" charset="0"/>
                <a:cs typeface="Arial" panose="020B0604020202020204" pitchFamily="34" charset="0"/>
              </a:rPr>
              <a:t>	Soutien </a:t>
            </a:r>
            <a:r>
              <a:rPr lang="fr-FR" altLang="fr-FR" sz="2000" dirty="0">
                <a:latin typeface="Calibri" panose="020F0502020204030204" pitchFamily="34" charset="0"/>
                <a:cs typeface="Arial" panose="020B0604020202020204" pitchFamily="34" charset="0"/>
              </a:rPr>
              <a:t>familial</a:t>
            </a:r>
          </a:p>
          <a:p>
            <a:pPr eaLnBrk="1" hangingPunct="1"/>
            <a:r>
              <a:rPr lang="fr-FR" altLang="fr-FR" sz="2000" dirty="0" smtClean="0">
                <a:latin typeface="Calibri" panose="020F0502020204030204" pitchFamily="34" charset="0"/>
                <a:cs typeface="Arial" panose="020B0604020202020204" pitchFamily="34" charset="0"/>
              </a:rPr>
              <a:t>	Motivation </a:t>
            </a:r>
            <a:r>
              <a:rPr lang="fr-FR" altLang="fr-FR" sz="2000" dirty="0">
                <a:latin typeface="Calibri" panose="020F0502020204030204" pitchFamily="34" charset="0"/>
                <a:cs typeface="Arial" panose="020B0604020202020204" pitchFamily="34" charset="0"/>
              </a:rPr>
              <a:t>et ambition scolaire</a:t>
            </a:r>
            <a:endParaRPr lang="fr-FR" altLang="fr-FR" sz="2000" b="1" dirty="0">
              <a:latin typeface="Calibri" panose="020F0502020204030204" pitchFamily="34" charset="0"/>
              <a:cs typeface="Arial" panose="020B0604020202020204" pitchFamily="34" charset="0"/>
            </a:endParaRPr>
          </a:p>
          <a:p>
            <a:pPr eaLnBrk="1" hangingPunct="1"/>
            <a:r>
              <a:rPr lang="fr-FR" altLang="fr-FR" sz="2000" b="1" dirty="0" smtClean="0">
                <a:solidFill>
                  <a:schemeClr val="hlink"/>
                </a:solidFill>
                <a:latin typeface="Calibri" panose="020F0502020204030204" pitchFamily="34" charset="0"/>
                <a:cs typeface="Arial" panose="020B0604020202020204" pitchFamily="34" charset="0"/>
              </a:rPr>
              <a:t>		4- </a:t>
            </a:r>
            <a:r>
              <a:rPr lang="fr-FR" altLang="fr-FR" sz="2000" b="1" dirty="0">
                <a:solidFill>
                  <a:schemeClr val="hlink"/>
                </a:solidFill>
                <a:latin typeface="Calibri" panose="020F0502020204030204" pitchFamily="34" charset="0"/>
                <a:cs typeface="Arial" panose="020B0604020202020204" pitchFamily="34" charset="0"/>
              </a:rPr>
              <a:t>Ouverture et souplesse d’esprit</a:t>
            </a:r>
          </a:p>
          <a:p>
            <a:pPr eaLnBrk="1" hangingPunct="1"/>
            <a:r>
              <a:rPr lang="fr-FR" altLang="fr-FR" sz="2000" dirty="0" smtClean="0">
                <a:latin typeface="Calibri" panose="020F0502020204030204" pitchFamily="34" charset="0"/>
                <a:cs typeface="Arial" panose="020B0604020202020204" pitchFamily="34" charset="0"/>
              </a:rPr>
              <a:t>	Réalisme</a:t>
            </a:r>
            <a:endParaRPr lang="fr-FR" altLang="fr-FR" sz="2000" b="1" dirty="0">
              <a:latin typeface="Calibri" panose="020F0502020204030204" pitchFamily="34" charset="0"/>
              <a:cs typeface="Arial" panose="020B0604020202020204" pitchFamily="34" charset="0"/>
            </a:endParaRPr>
          </a:p>
          <a:p>
            <a:pPr eaLnBrk="1" hangingPunct="1"/>
            <a:r>
              <a:rPr lang="fr-FR" altLang="fr-FR" sz="2000" b="1" dirty="0" smtClean="0">
                <a:solidFill>
                  <a:schemeClr val="hlink"/>
                </a:solidFill>
                <a:latin typeface="Calibri" panose="020F0502020204030204" pitchFamily="34" charset="0"/>
                <a:cs typeface="Arial" panose="020B0604020202020204" pitchFamily="34" charset="0"/>
              </a:rPr>
              <a:t>		5-Savoir </a:t>
            </a:r>
            <a:r>
              <a:rPr lang="fr-FR" altLang="fr-FR" sz="2000" b="1" dirty="0">
                <a:solidFill>
                  <a:schemeClr val="hlink"/>
                </a:solidFill>
                <a:latin typeface="Calibri" panose="020F0502020204030204" pitchFamily="34" charset="0"/>
                <a:cs typeface="Arial" panose="020B0604020202020204" pitchFamily="34" charset="0"/>
              </a:rPr>
              <a:t>s’informer et s’organiser</a:t>
            </a:r>
          </a:p>
          <a:p>
            <a:pPr eaLnBrk="1" hangingPunct="1"/>
            <a:r>
              <a:rPr lang="fr-FR" altLang="fr-FR" sz="2000" dirty="0" smtClean="0">
                <a:latin typeface="Calibri" panose="020F0502020204030204" pitchFamily="34" charset="0"/>
                <a:cs typeface="Arial" panose="020B0604020202020204" pitchFamily="34" charset="0"/>
              </a:rPr>
              <a:t>	Les </a:t>
            </a:r>
            <a:r>
              <a:rPr lang="fr-FR" altLang="fr-FR" sz="2000" dirty="0">
                <a:latin typeface="Calibri" panose="020F0502020204030204" pitchFamily="34" charset="0"/>
                <a:cs typeface="Arial" panose="020B0604020202020204" pitchFamily="34" charset="0"/>
              </a:rPr>
              <a:t>recherches effectuées et  niveau  </a:t>
            </a:r>
            <a:r>
              <a:rPr lang="fr-FR" altLang="fr-FR" sz="2000" dirty="0" smtClean="0">
                <a:latin typeface="Calibri" panose="020F0502020204030204" pitchFamily="34" charset="0"/>
                <a:cs typeface="Arial" panose="020B0604020202020204" pitchFamily="34" charset="0"/>
              </a:rPr>
              <a:t>d’information (parcours Avenir)</a:t>
            </a:r>
            <a:endParaRPr lang="fr-FR" altLang="fr-FR" sz="2000" dirty="0">
              <a:latin typeface="Calibri" panose="020F0502020204030204" pitchFamily="34" charset="0"/>
              <a:cs typeface="Arial" panose="020B0604020202020204" pitchFamily="34" charset="0"/>
            </a:endParaRPr>
          </a:p>
          <a:p>
            <a:pPr eaLnBrk="1" hangingPunct="1"/>
            <a:r>
              <a:rPr lang="fr-FR" altLang="fr-FR" sz="2000" dirty="0" smtClean="0">
                <a:latin typeface="Calibri" panose="020F0502020204030204" pitchFamily="34" charset="0"/>
                <a:cs typeface="Arial" panose="020B0604020202020204" pitchFamily="34" charset="0"/>
              </a:rPr>
              <a:t>	Connaissance </a:t>
            </a:r>
            <a:r>
              <a:rPr lang="fr-FR" altLang="fr-FR" sz="2000" dirty="0">
                <a:latin typeface="Calibri" panose="020F0502020204030204" pitchFamily="34" charset="0"/>
                <a:cs typeface="Arial" panose="020B0604020202020204" pitchFamily="34" charset="0"/>
              </a:rPr>
              <a:t>des procédures (différence orientation et affectation…)</a:t>
            </a:r>
          </a:p>
          <a:p>
            <a:pPr eaLnBrk="1" hangingPunct="1"/>
            <a:r>
              <a:rPr lang="fr-FR" altLang="fr-FR" sz="2000" b="1" dirty="0" smtClean="0">
                <a:solidFill>
                  <a:schemeClr val="hlink"/>
                </a:solidFill>
                <a:latin typeface="Calibri" panose="020F0502020204030204" pitchFamily="34" charset="0"/>
                <a:cs typeface="Arial" panose="020B0604020202020204" pitchFamily="34" charset="0"/>
              </a:rPr>
              <a:t>		6- </a:t>
            </a:r>
            <a:r>
              <a:rPr lang="fr-FR" altLang="fr-FR" sz="2000" b="1" dirty="0">
                <a:solidFill>
                  <a:schemeClr val="hlink"/>
                </a:solidFill>
                <a:latin typeface="Calibri" panose="020F0502020204030204" pitchFamily="34" charset="0"/>
                <a:cs typeface="Arial" panose="020B0604020202020204" pitchFamily="34" charset="0"/>
              </a:rPr>
              <a:t>Projet et prise de décision</a:t>
            </a:r>
          </a:p>
          <a:p>
            <a:pPr eaLnBrk="1" hangingPunct="1"/>
            <a:r>
              <a:rPr lang="fr-FR" altLang="fr-FR" sz="2000" dirty="0" smtClean="0">
                <a:latin typeface="Calibri" panose="020F0502020204030204" pitchFamily="34" charset="0"/>
                <a:cs typeface="Arial" panose="020B0604020202020204" pitchFamily="34" charset="0"/>
              </a:rPr>
              <a:t>	S’implique</a:t>
            </a:r>
            <a:r>
              <a:rPr lang="fr-FR" altLang="fr-FR" sz="2000" dirty="0">
                <a:latin typeface="Calibri" panose="020F0502020204030204" pitchFamily="34" charset="0"/>
                <a:cs typeface="Arial" panose="020B0604020202020204" pitchFamily="34" charset="0"/>
              </a:rPr>
              <a:t>, prend ses responsabilités et son métier d’élève en main</a:t>
            </a:r>
          </a:p>
        </p:txBody>
      </p:sp>
      <p:sp>
        <p:nvSpPr>
          <p:cNvPr id="2" name="Espace réservé du pied de page 1"/>
          <p:cNvSpPr>
            <a:spLocks noGrp="1"/>
          </p:cNvSpPr>
          <p:nvPr>
            <p:ph type="ftr" sz="quarter" idx="11"/>
          </p:nvPr>
        </p:nvSpPr>
        <p:spPr>
          <a:xfrm>
            <a:off x="1967595" y="649287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15182248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title" idx="4294967295"/>
          </p:nvPr>
        </p:nvSpPr>
        <p:spPr>
          <a:xfrm>
            <a:off x="927894" y="15701"/>
            <a:ext cx="10515600" cy="671532"/>
          </a:xfrm>
        </p:spPr>
        <p:txBody>
          <a:bodyPr>
            <a:noAutofit/>
          </a:bodyPr>
          <a:lstStyle/>
          <a:p>
            <a:r>
              <a:rPr lang="fr-FR" altLang="fr-FR" b="1" dirty="0" smtClean="0">
                <a:latin typeface="Times New Roman" panose="02020603050405020304" pitchFamily="18" charset="0"/>
              </a:rPr>
              <a:t>Comment évoquer ces points ?</a:t>
            </a:r>
            <a:r>
              <a:rPr lang="fr-FR" altLang="fr-FR" b="1" dirty="0" smtClean="0"/>
              <a:t> </a:t>
            </a:r>
            <a:endParaRPr lang="fr-FR" altLang="fr-FR" b="1" dirty="0"/>
          </a:p>
        </p:txBody>
      </p:sp>
      <p:sp>
        <p:nvSpPr>
          <p:cNvPr id="82947" name="Rectangle 3"/>
          <p:cNvSpPr>
            <a:spLocks noGrp="1"/>
          </p:cNvSpPr>
          <p:nvPr>
            <p:ph type="body" idx="4294967295"/>
          </p:nvPr>
        </p:nvSpPr>
        <p:spPr>
          <a:xfrm>
            <a:off x="3962400" y="2319338"/>
            <a:ext cx="8229600" cy="3773487"/>
          </a:xfrm>
        </p:spPr>
        <p:txBody>
          <a:bodyPr/>
          <a:lstStyle/>
          <a:p>
            <a:pPr marL="0" indent="0">
              <a:buNone/>
            </a:pPr>
            <a:r>
              <a:rPr lang="fr-FR" altLang="fr-FR" b="1" smtClean="0"/>
              <a:t> </a:t>
            </a:r>
            <a:endParaRPr lang="fr-FR" altLang="fr-FR" b="1" u="sng" smtClean="0"/>
          </a:p>
        </p:txBody>
      </p:sp>
      <p:sp>
        <p:nvSpPr>
          <p:cNvPr id="82948" name="Text Box 4"/>
          <p:cNvSpPr txBox="1">
            <a:spLocks noChangeArrowheads="1"/>
          </p:cNvSpPr>
          <p:nvPr/>
        </p:nvSpPr>
        <p:spPr bwMode="auto">
          <a:xfrm>
            <a:off x="927894" y="887258"/>
            <a:ext cx="11077293"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dirty="0" smtClean="0">
                <a:latin typeface="+mn-lt"/>
                <a:cs typeface="Arial" panose="020B0604020202020204" pitchFamily="34" charset="0"/>
              </a:rPr>
              <a:t>	1</a:t>
            </a:r>
            <a:r>
              <a:rPr lang="fr-FR" altLang="fr-FR" sz="2000" b="1" dirty="0" smtClean="0">
                <a:latin typeface="+mn-lt"/>
                <a:cs typeface="Arial" panose="020B0604020202020204" pitchFamily="34" charset="0"/>
              </a:rPr>
              <a:t>-Capacité </a:t>
            </a:r>
            <a:r>
              <a:rPr lang="fr-FR" altLang="fr-FR" sz="2000" b="1" dirty="0">
                <a:latin typeface="+mn-lt"/>
                <a:cs typeface="Arial" panose="020B0604020202020204" pitchFamily="34" charset="0"/>
              </a:rPr>
              <a:t>à communiquer sur soi </a:t>
            </a:r>
            <a:r>
              <a:rPr lang="fr-FR" altLang="fr-FR" sz="2000" b="1" dirty="0" smtClean="0">
                <a:latin typeface="+mn-lt"/>
                <a:cs typeface="Arial" panose="020B0604020202020204" pitchFamily="34" charset="0"/>
              </a:rPr>
              <a:t>?</a:t>
            </a:r>
            <a:endParaRPr lang="fr-FR" altLang="fr-FR" sz="2000" b="1"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En dehors du Lycée, est ce que tu as des loisirs? Quelles sont les matières où tu te sens à </a:t>
            </a:r>
            <a:r>
              <a:rPr lang="fr-FR" altLang="fr-FR" sz="2000" dirty="0" smtClean="0">
                <a:latin typeface="+mn-lt"/>
                <a:cs typeface="Arial" panose="020B0604020202020204" pitchFamily="34" charset="0"/>
              </a:rPr>
              <a:t>l’aise ?</a:t>
            </a:r>
            <a:endParaRPr lang="fr-FR" altLang="fr-FR" sz="2000"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Celles que tu </a:t>
            </a:r>
            <a:r>
              <a:rPr lang="fr-FR" altLang="fr-FR" sz="2000" dirty="0" smtClean="0">
                <a:latin typeface="+mn-lt"/>
                <a:cs typeface="Arial" panose="020B0604020202020204" pitchFamily="34" charset="0"/>
              </a:rPr>
              <a:t>investis ? Et </a:t>
            </a:r>
            <a:r>
              <a:rPr lang="fr-FR" altLang="fr-FR" sz="2000" dirty="0">
                <a:latin typeface="+mn-lt"/>
                <a:cs typeface="Arial" panose="020B0604020202020204" pitchFamily="34" charset="0"/>
              </a:rPr>
              <a:t>celles qui te posent problème</a:t>
            </a:r>
            <a:r>
              <a:rPr lang="fr-FR" altLang="fr-FR" sz="2000" dirty="0" smtClean="0">
                <a:latin typeface="+mn-lt"/>
                <a:cs typeface="Arial" panose="020B0604020202020204" pitchFamily="34" charset="0"/>
              </a:rPr>
              <a:t>?</a:t>
            </a:r>
            <a:endParaRPr lang="fr-FR" altLang="fr-FR" sz="2000" b="1" dirty="0">
              <a:latin typeface="+mn-lt"/>
              <a:cs typeface="Arial" panose="020B0604020202020204" pitchFamily="34" charset="0"/>
            </a:endParaRPr>
          </a:p>
          <a:p>
            <a:pPr eaLnBrk="1" hangingPunct="1"/>
            <a:r>
              <a:rPr lang="fr-FR" altLang="fr-FR" sz="2000" b="1" dirty="0" smtClean="0">
                <a:latin typeface="+mn-lt"/>
                <a:cs typeface="Arial" panose="020B0604020202020204" pitchFamily="34" charset="0"/>
              </a:rPr>
              <a:t>	2- Motivation ?</a:t>
            </a:r>
            <a:endParaRPr lang="fr-FR" altLang="fr-FR" sz="2000" b="1"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As tu un </a:t>
            </a:r>
            <a:r>
              <a:rPr lang="fr-FR" altLang="fr-FR" sz="2000" dirty="0" smtClean="0">
                <a:latin typeface="+mn-lt"/>
                <a:cs typeface="Arial" panose="020B0604020202020204" pitchFamily="34" charset="0"/>
              </a:rPr>
              <a:t>hobby ? </a:t>
            </a:r>
            <a:r>
              <a:rPr lang="fr-FR" altLang="fr-FR" sz="2000" dirty="0">
                <a:latin typeface="+mn-lt"/>
                <a:cs typeface="Arial" panose="020B0604020202020204" pitchFamily="34" charset="0"/>
              </a:rPr>
              <a:t>Une </a:t>
            </a:r>
            <a:r>
              <a:rPr lang="fr-FR" altLang="fr-FR" sz="2000" dirty="0" smtClean="0">
                <a:latin typeface="+mn-lt"/>
                <a:cs typeface="Arial" panose="020B0604020202020204" pitchFamily="34" charset="0"/>
              </a:rPr>
              <a:t>passion ? </a:t>
            </a:r>
            <a:r>
              <a:rPr lang="fr-FR" altLang="fr-FR" sz="2000" dirty="0">
                <a:latin typeface="+mn-lt"/>
                <a:cs typeface="Arial" panose="020B0604020202020204" pitchFamily="34" charset="0"/>
              </a:rPr>
              <a:t>Un projet que tu souhaites </a:t>
            </a:r>
            <a:r>
              <a:rPr lang="fr-FR" altLang="fr-FR" sz="2000" dirty="0" smtClean="0">
                <a:latin typeface="+mn-lt"/>
                <a:cs typeface="Arial" panose="020B0604020202020204" pitchFamily="34" charset="0"/>
              </a:rPr>
              <a:t>réaliser ?</a:t>
            </a:r>
            <a:endParaRPr lang="fr-FR" altLang="fr-FR" sz="2000" dirty="0">
              <a:latin typeface="+mn-lt"/>
              <a:cs typeface="Arial" panose="020B0604020202020204" pitchFamily="34" charset="0"/>
            </a:endParaRPr>
          </a:p>
          <a:p>
            <a:pPr eaLnBrk="1" hangingPunct="1"/>
            <a:r>
              <a:rPr lang="fr-FR" altLang="fr-FR" sz="2000" dirty="0" smtClean="0">
                <a:latin typeface="+mn-lt"/>
                <a:cs typeface="Arial" panose="020B0604020202020204" pitchFamily="34" charset="0"/>
              </a:rPr>
              <a:t>	</a:t>
            </a:r>
            <a:r>
              <a:rPr lang="fr-FR" altLang="fr-FR" sz="2000" b="1" dirty="0" smtClean="0">
                <a:latin typeface="+mn-lt"/>
                <a:cs typeface="Arial" panose="020B0604020202020204" pitchFamily="34" charset="0"/>
              </a:rPr>
              <a:t>3- </a:t>
            </a:r>
            <a:r>
              <a:rPr lang="fr-FR" altLang="fr-FR" sz="2000" b="1" dirty="0">
                <a:latin typeface="+mn-lt"/>
                <a:cs typeface="Arial" panose="020B0604020202020204" pitchFamily="34" charset="0"/>
              </a:rPr>
              <a:t>Éléments qui permettent de réussir </a:t>
            </a:r>
            <a:r>
              <a:rPr lang="fr-FR" altLang="fr-FR" sz="2000" b="1" dirty="0" smtClean="0">
                <a:latin typeface="+mn-lt"/>
                <a:cs typeface="Arial" panose="020B0604020202020204" pitchFamily="34" charset="0"/>
              </a:rPr>
              <a:t>?</a:t>
            </a:r>
            <a:endParaRPr lang="fr-FR" altLang="fr-FR" sz="2000" b="1"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As-tu confiance dans la réussite de tes </a:t>
            </a:r>
            <a:r>
              <a:rPr lang="fr-FR" altLang="fr-FR" sz="2000" dirty="0" smtClean="0">
                <a:latin typeface="+mn-lt"/>
                <a:cs typeface="Arial" panose="020B0604020202020204" pitchFamily="34" charset="0"/>
              </a:rPr>
              <a:t>projets ?</a:t>
            </a:r>
            <a:endParaRPr lang="fr-FR" altLang="fr-FR" sz="2000"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Tes parents ont-ils </a:t>
            </a:r>
            <a:r>
              <a:rPr lang="fr-FR" altLang="fr-FR" sz="2000" dirty="0" smtClean="0">
                <a:latin typeface="+mn-lt"/>
                <a:cs typeface="Arial" panose="020B0604020202020204" pitchFamily="34" charset="0"/>
              </a:rPr>
              <a:t>confiance ? </a:t>
            </a:r>
            <a:r>
              <a:rPr lang="fr-FR" altLang="fr-FR" sz="2000" dirty="0">
                <a:latin typeface="+mn-lt"/>
                <a:cs typeface="Arial" panose="020B0604020202020204" pitchFamily="34" charset="0"/>
              </a:rPr>
              <a:t>Comment t’organises </a:t>
            </a:r>
            <a:r>
              <a:rPr lang="fr-FR" altLang="fr-FR" sz="2000" dirty="0" smtClean="0">
                <a:latin typeface="+mn-lt"/>
                <a:cs typeface="Arial" panose="020B0604020202020204" pitchFamily="34" charset="0"/>
              </a:rPr>
              <a:t>tu ?</a:t>
            </a:r>
            <a:endParaRPr lang="fr-FR" altLang="fr-FR" sz="2000" dirty="0">
              <a:latin typeface="+mn-lt"/>
              <a:cs typeface="Arial" panose="020B0604020202020204" pitchFamily="34" charset="0"/>
            </a:endParaRPr>
          </a:p>
          <a:p>
            <a:pPr eaLnBrk="1" hangingPunct="1"/>
            <a:r>
              <a:rPr lang="fr-FR" altLang="fr-FR" sz="2000" dirty="0" smtClean="0">
                <a:latin typeface="+mn-lt"/>
                <a:cs typeface="Arial" panose="020B0604020202020204" pitchFamily="34" charset="0"/>
              </a:rPr>
              <a:t>	</a:t>
            </a:r>
            <a:r>
              <a:rPr lang="fr-FR" altLang="fr-FR" sz="2000" b="1" dirty="0" smtClean="0">
                <a:latin typeface="+mn-lt"/>
                <a:cs typeface="Arial" panose="020B0604020202020204" pitchFamily="34" charset="0"/>
              </a:rPr>
              <a:t>4- </a:t>
            </a:r>
            <a:r>
              <a:rPr lang="fr-FR" altLang="fr-FR" sz="2000" b="1" dirty="0">
                <a:latin typeface="+mn-lt"/>
                <a:cs typeface="Arial" panose="020B0604020202020204" pitchFamily="34" charset="0"/>
              </a:rPr>
              <a:t>Ouverture et souplesse d’esprit  </a:t>
            </a:r>
            <a:r>
              <a:rPr lang="fr-FR" altLang="fr-FR" sz="2000" b="1" dirty="0" smtClean="0">
                <a:latin typeface="+mn-lt"/>
                <a:cs typeface="Arial" panose="020B0604020202020204" pitchFamily="34" charset="0"/>
              </a:rPr>
              <a:t>?</a:t>
            </a:r>
            <a:endParaRPr lang="fr-FR" altLang="fr-FR" sz="2000" b="1"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Réalisme du projet ou des </a:t>
            </a:r>
            <a:r>
              <a:rPr lang="fr-FR" altLang="fr-FR" sz="2000" dirty="0" smtClean="0">
                <a:latin typeface="+mn-lt"/>
                <a:cs typeface="Arial" panose="020B0604020202020204" pitchFamily="34" charset="0"/>
              </a:rPr>
              <a:t>ambitions</a:t>
            </a:r>
            <a:endParaRPr lang="fr-FR" altLang="fr-FR" sz="2000" dirty="0">
              <a:latin typeface="+mn-lt"/>
              <a:cs typeface="Arial" panose="020B0604020202020204" pitchFamily="34" charset="0"/>
            </a:endParaRPr>
          </a:p>
          <a:p>
            <a:pPr eaLnBrk="1" hangingPunct="1"/>
            <a:r>
              <a:rPr lang="fr-FR" altLang="fr-FR" sz="2000" dirty="0" smtClean="0">
                <a:latin typeface="+mn-lt"/>
                <a:cs typeface="Arial" panose="020B0604020202020204" pitchFamily="34" charset="0"/>
              </a:rPr>
              <a:t>	</a:t>
            </a:r>
            <a:r>
              <a:rPr lang="fr-FR" altLang="fr-FR" sz="2000" b="1" dirty="0" smtClean="0">
                <a:latin typeface="+mn-lt"/>
                <a:cs typeface="Arial" panose="020B0604020202020204" pitchFamily="34" charset="0"/>
              </a:rPr>
              <a:t>5- </a:t>
            </a:r>
            <a:r>
              <a:rPr lang="fr-FR" altLang="fr-FR" sz="2000" b="1" dirty="0">
                <a:latin typeface="+mn-lt"/>
                <a:cs typeface="Arial" panose="020B0604020202020204" pitchFamily="34" charset="0"/>
              </a:rPr>
              <a:t>Connaissances et niveau </a:t>
            </a:r>
            <a:r>
              <a:rPr lang="fr-FR" altLang="fr-FR" sz="2000" b="1" dirty="0" smtClean="0">
                <a:latin typeface="+mn-lt"/>
                <a:cs typeface="Arial" panose="020B0604020202020204" pitchFamily="34" charset="0"/>
              </a:rPr>
              <a:t>d’information ?</a:t>
            </a:r>
            <a:endParaRPr lang="fr-FR" altLang="fr-FR" sz="2000" b="1"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As-tu déjà rencontré des </a:t>
            </a:r>
            <a:r>
              <a:rPr lang="fr-FR" altLang="fr-FR" sz="2000" dirty="0" smtClean="0">
                <a:latin typeface="+mn-lt"/>
                <a:cs typeface="Arial" panose="020B0604020202020204" pitchFamily="34" charset="0"/>
              </a:rPr>
              <a:t>professionnels ?</a:t>
            </a:r>
            <a:endParaRPr lang="fr-FR" altLang="fr-FR" sz="2000"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Quels métiers connais </a:t>
            </a:r>
            <a:r>
              <a:rPr lang="fr-FR" altLang="fr-FR" sz="2000" dirty="0" smtClean="0">
                <a:latin typeface="+mn-lt"/>
                <a:cs typeface="Arial" panose="020B0604020202020204" pitchFamily="34" charset="0"/>
              </a:rPr>
              <a:t>tu ? </a:t>
            </a:r>
            <a:r>
              <a:rPr lang="fr-FR" altLang="fr-FR" sz="2000" dirty="0">
                <a:latin typeface="+mn-lt"/>
                <a:cs typeface="Arial" panose="020B0604020202020204" pitchFamily="34" charset="0"/>
              </a:rPr>
              <a:t>Tu as visité un </a:t>
            </a:r>
            <a:r>
              <a:rPr lang="fr-FR" altLang="fr-FR" sz="2000" dirty="0" smtClean="0">
                <a:latin typeface="+mn-lt"/>
                <a:cs typeface="Arial" panose="020B0604020202020204" pitchFamily="34" charset="0"/>
              </a:rPr>
              <a:t>salon ? </a:t>
            </a:r>
            <a:r>
              <a:rPr lang="fr-FR" altLang="fr-FR" sz="2000" dirty="0">
                <a:latin typeface="+mn-lt"/>
                <a:cs typeface="Arial" panose="020B0604020202020204" pitchFamily="34" charset="0"/>
              </a:rPr>
              <a:t>Eté à des </a:t>
            </a:r>
            <a:r>
              <a:rPr lang="fr-FR" altLang="fr-FR" sz="2000" dirty="0" smtClean="0">
                <a:latin typeface="+mn-lt"/>
                <a:cs typeface="Arial" panose="020B0604020202020204" pitchFamily="34" charset="0"/>
              </a:rPr>
              <a:t>JPO ? </a:t>
            </a:r>
            <a:r>
              <a:rPr lang="fr-FR" altLang="fr-FR" sz="2000" dirty="0">
                <a:latin typeface="+mn-lt"/>
                <a:cs typeface="Arial" panose="020B0604020202020204" pitchFamily="34" charset="0"/>
              </a:rPr>
              <a:t>Visité une </a:t>
            </a:r>
            <a:r>
              <a:rPr lang="fr-FR" altLang="fr-FR" sz="2000" dirty="0" smtClean="0">
                <a:latin typeface="+mn-lt"/>
                <a:cs typeface="Arial" panose="020B0604020202020204" pitchFamily="34" charset="0"/>
              </a:rPr>
              <a:t>entreprise ?</a:t>
            </a:r>
            <a:endParaRPr lang="fr-FR" altLang="fr-FR" sz="2000"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Quelles sont les différentes possibilités d’études après la </a:t>
            </a:r>
            <a:r>
              <a:rPr lang="fr-FR" altLang="fr-FR" sz="2000" dirty="0" smtClean="0">
                <a:latin typeface="+mn-lt"/>
                <a:cs typeface="Arial" panose="020B0604020202020204" pitchFamily="34" charset="0"/>
              </a:rPr>
              <a:t>seconde ? </a:t>
            </a:r>
            <a:r>
              <a:rPr lang="fr-FR" altLang="fr-FR" sz="2000" dirty="0">
                <a:latin typeface="+mn-lt"/>
                <a:cs typeface="Arial" panose="020B0604020202020204" pitchFamily="34" charset="0"/>
              </a:rPr>
              <a:t>Après le </a:t>
            </a:r>
            <a:r>
              <a:rPr lang="fr-FR" altLang="fr-FR" sz="2000" dirty="0" smtClean="0">
                <a:latin typeface="+mn-lt"/>
                <a:cs typeface="Arial" panose="020B0604020202020204" pitchFamily="34" charset="0"/>
              </a:rPr>
              <a:t>bac ? </a:t>
            </a:r>
            <a:r>
              <a:rPr lang="fr-FR" altLang="fr-FR" sz="2000" dirty="0">
                <a:latin typeface="+mn-lt"/>
                <a:cs typeface="Arial" panose="020B0604020202020204" pitchFamily="34" charset="0"/>
              </a:rPr>
              <a:t>Comment se passe l’orientation (les vœux, la décision du Conseil.de Classe, </a:t>
            </a:r>
            <a:r>
              <a:rPr lang="fr-FR" altLang="fr-FR" sz="2000" dirty="0" smtClean="0">
                <a:latin typeface="+mn-lt"/>
                <a:cs typeface="Arial" panose="020B0604020202020204" pitchFamily="34" charset="0"/>
              </a:rPr>
              <a:t>l’affectation ?</a:t>
            </a:r>
            <a:endParaRPr lang="fr-FR" altLang="fr-FR" sz="2000" b="1" dirty="0">
              <a:latin typeface="+mn-lt"/>
              <a:cs typeface="Arial" panose="020B0604020202020204" pitchFamily="34" charset="0"/>
            </a:endParaRPr>
          </a:p>
          <a:p>
            <a:pPr eaLnBrk="1" hangingPunct="1"/>
            <a:r>
              <a:rPr lang="fr-FR" altLang="fr-FR" sz="2000" b="1" dirty="0" smtClean="0">
                <a:latin typeface="+mn-lt"/>
                <a:cs typeface="Arial" panose="020B0604020202020204" pitchFamily="34" charset="0"/>
              </a:rPr>
              <a:t>	6- </a:t>
            </a:r>
            <a:r>
              <a:rPr lang="fr-FR" altLang="fr-FR" sz="2000" b="1" dirty="0">
                <a:latin typeface="+mn-lt"/>
                <a:cs typeface="Arial" panose="020B0604020202020204" pitchFamily="34" charset="0"/>
              </a:rPr>
              <a:t>Projet et prise de </a:t>
            </a:r>
            <a:r>
              <a:rPr lang="fr-FR" altLang="fr-FR" sz="2000" b="1" dirty="0" smtClean="0">
                <a:latin typeface="+mn-lt"/>
                <a:cs typeface="Arial" panose="020B0604020202020204" pitchFamily="34" charset="0"/>
              </a:rPr>
              <a:t>décision ?</a:t>
            </a:r>
            <a:endParaRPr lang="fr-FR" altLang="fr-FR" sz="2000" b="1"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As-tu une idée de métier, d’un domaine professionnel ou </a:t>
            </a:r>
            <a:r>
              <a:rPr lang="fr-FR" altLang="fr-FR" sz="2000" dirty="0" smtClean="0">
                <a:latin typeface="+mn-lt"/>
                <a:cs typeface="Arial" panose="020B0604020202020204" pitchFamily="34" charset="0"/>
              </a:rPr>
              <a:t>d’études ?</a:t>
            </a:r>
            <a:endParaRPr lang="fr-FR" altLang="fr-FR" sz="2000" dirty="0">
              <a:latin typeface="+mn-lt"/>
              <a:cs typeface="Arial" panose="020B0604020202020204" pitchFamily="34" charset="0"/>
            </a:endParaRPr>
          </a:p>
          <a:p>
            <a:pPr eaLnBrk="1" hangingPunct="1"/>
            <a:r>
              <a:rPr lang="fr-FR" altLang="fr-FR" sz="2000" dirty="0">
                <a:latin typeface="+mn-lt"/>
                <a:cs typeface="Arial" panose="020B0604020202020204" pitchFamily="34" charset="0"/>
              </a:rPr>
              <a:t>Sais tu comment y arriver, par quel </a:t>
            </a:r>
            <a:r>
              <a:rPr lang="fr-FR" altLang="fr-FR" sz="2000" dirty="0" smtClean="0">
                <a:latin typeface="+mn-lt"/>
                <a:cs typeface="Arial" panose="020B0604020202020204" pitchFamily="34" charset="0"/>
              </a:rPr>
              <a:t>chemin ?</a:t>
            </a:r>
            <a:endParaRPr lang="fr-FR" altLang="fr-FR" sz="2000" dirty="0">
              <a:latin typeface="+mn-lt"/>
              <a:cs typeface="Arial" panose="020B0604020202020204" pitchFamily="34" charset="0"/>
            </a:endParaRPr>
          </a:p>
          <a:p>
            <a:pPr eaLnBrk="1" hangingPunct="1">
              <a:spcBef>
                <a:spcPct val="50000"/>
              </a:spcBef>
            </a:pPr>
            <a:endParaRPr lang="fr-FR" altLang="fr-FR" sz="1600" dirty="0">
              <a:cs typeface="Arial" panose="020B0604020202020204" pitchFamily="34" charset="0"/>
            </a:endParaRPr>
          </a:p>
        </p:txBody>
      </p:sp>
      <p:sp>
        <p:nvSpPr>
          <p:cNvPr id="2" name="Espace réservé du pied de page 1"/>
          <p:cNvSpPr>
            <a:spLocks noGrp="1"/>
          </p:cNvSpPr>
          <p:nvPr>
            <p:ph type="ftr" sz="quarter" idx="11"/>
          </p:nvPr>
        </p:nvSpPr>
        <p:spPr>
          <a:xfrm>
            <a:off x="2749259" y="6492875"/>
            <a:ext cx="7084177" cy="365125"/>
          </a:xfrm>
        </p:spPr>
        <p:txBody>
          <a:bodyPr/>
          <a:lstStyle/>
          <a:p>
            <a:r>
              <a:rPr lang="fr-FR" dirty="0" smtClean="0"/>
              <a:t>Formation Formateurs </a:t>
            </a:r>
            <a:r>
              <a:rPr lang="fr-FR" dirty="0" err="1" smtClean="0"/>
              <a:t>nivea</a:t>
            </a:r>
            <a:r>
              <a:rPr lang="fr-FR" dirty="0" smtClean="0"/>
              <a:t> 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9960354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2"/>
          <p:cNvSpPr txBox="1">
            <a:spLocks noChangeArrowheads="1"/>
          </p:cNvSpPr>
          <p:nvPr/>
        </p:nvSpPr>
        <p:spPr bwMode="auto">
          <a:xfrm>
            <a:off x="2640014" y="549276"/>
            <a:ext cx="64801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fr-FR" altLang="fr-FR">
              <a:cs typeface="Arial" panose="020B0604020202020204" pitchFamily="34" charset="0"/>
            </a:endParaRPr>
          </a:p>
        </p:txBody>
      </p:sp>
      <p:sp>
        <p:nvSpPr>
          <p:cNvPr id="83971" name="AutoShape 3"/>
          <p:cNvSpPr>
            <a:spLocks noChangeArrowheads="1"/>
          </p:cNvSpPr>
          <p:nvPr/>
        </p:nvSpPr>
        <p:spPr bwMode="auto">
          <a:xfrm rot="3494489">
            <a:off x="7228682" y="1867694"/>
            <a:ext cx="360362" cy="3048000"/>
          </a:xfrm>
          <a:prstGeom prst="upArrow">
            <a:avLst>
              <a:gd name="adj1" fmla="val 50000"/>
              <a:gd name="adj2" fmla="val 211454"/>
            </a:avLst>
          </a:prstGeom>
          <a:solidFill>
            <a:srgbClr val="0000FF"/>
          </a:soli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83972" name="AutoShape 4"/>
          <p:cNvSpPr>
            <a:spLocks noChangeArrowheads="1"/>
          </p:cNvSpPr>
          <p:nvPr/>
        </p:nvSpPr>
        <p:spPr bwMode="auto">
          <a:xfrm rot="5400000" flipH="1">
            <a:off x="6745289" y="3571876"/>
            <a:ext cx="358775" cy="1368425"/>
          </a:xfrm>
          <a:prstGeom prst="upArrow">
            <a:avLst>
              <a:gd name="adj1" fmla="val 50000"/>
              <a:gd name="adj2" fmla="val 95354"/>
            </a:avLst>
          </a:prstGeom>
          <a:solidFill>
            <a:srgbClr val="0000FF"/>
          </a:soli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83973" name="AutoShape 5"/>
          <p:cNvSpPr>
            <a:spLocks noChangeArrowheads="1"/>
          </p:cNvSpPr>
          <p:nvPr/>
        </p:nvSpPr>
        <p:spPr bwMode="auto">
          <a:xfrm rot="16214584" flipH="1">
            <a:off x="5084764" y="3284539"/>
            <a:ext cx="358775" cy="1939925"/>
          </a:xfrm>
          <a:prstGeom prst="upArrow">
            <a:avLst>
              <a:gd name="adj1" fmla="val 50000"/>
              <a:gd name="adj2" fmla="val 135177"/>
            </a:avLst>
          </a:prstGeom>
          <a:solidFill>
            <a:srgbClr val="0000FF"/>
          </a:soli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83974" name="AutoShape 6"/>
          <p:cNvSpPr>
            <a:spLocks noChangeArrowheads="1"/>
          </p:cNvSpPr>
          <p:nvPr/>
        </p:nvSpPr>
        <p:spPr bwMode="auto">
          <a:xfrm rot="18672224" flipH="1">
            <a:off x="4586288" y="1122363"/>
            <a:ext cx="360363" cy="3678238"/>
          </a:xfrm>
          <a:prstGeom prst="upArrow">
            <a:avLst>
              <a:gd name="adj1" fmla="val 50000"/>
              <a:gd name="adj2" fmla="val 255176"/>
            </a:avLst>
          </a:prstGeom>
          <a:solidFill>
            <a:srgbClr val="0000FF"/>
          </a:soli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83975" name="AutoShape 7"/>
          <p:cNvSpPr>
            <a:spLocks noChangeArrowheads="1"/>
          </p:cNvSpPr>
          <p:nvPr/>
        </p:nvSpPr>
        <p:spPr bwMode="auto">
          <a:xfrm rot="7830843" flipH="1">
            <a:off x="6803231" y="3874294"/>
            <a:ext cx="369888" cy="2216150"/>
          </a:xfrm>
          <a:prstGeom prst="upArrow">
            <a:avLst>
              <a:gd name="adj1" fmla="val 50000"/>
              <a:gd name="adj2" fmla="val 149785"/>
            </a:avLst>
          </a:prstGeom>
          <a:solidFill>
            <a:srgbClr val="0000FF"/>
          </a:soli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83976" name="AutoShape 8"/>
          <p:cNvSpPr>
            <a:spLocks noChangeArrowheads="1"/>
          </p:cNvSpPr>
          <p:nvPr/>
        </p:nvSpPr>
        <p:spPr bwMode="auto">
          <a:xfrm rot="14317727" flipH="1">
            <a:off x="4699795" y="3528220"/>
            <a:ext cx="365125" cy="2903537"/>
          </a:xfrm>
          <a:prstGeom prst="upArrow">
            <a:avLst>
              <a:gd name="adj1" fmla="val 50000"/>
              <a:gd name="adj2" fmla="val 198804"/>
            </a:avLst>
          </a:prstGeom>
          <a:solidFill>
            <a:srgbClr val="0000FF"/>
          </a:soli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83977" name="Rectangle 9"/>
          <p:cNvSpPr>
            <a:spLocks noChangeArrowheads="1"/>
          </p:cNvSpPr>
          <p:nvPr/>
        </p:nvSpPr>
        <p:spPr bwMode="auto">
          <a:xfrm>
            <a:off x="1774826" y="1341439"/>
            <a:ext cx="3529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b="1">
                <a:solidFill>
                  <a:srgbClr val="FF0000"/>
                </a:solidFill>
                <a:cs typeface="Arial" panose="020B0604020202020204" pitchFamily="34" charset="0"/>
              </a:rPr>
              <a:t>1- Communication sur soi</a:t>
            </a:r>
          </a:p>
        </p:txBody>
      </p:sp>
      <p:sp>
        <p:nvSpPr>
          <p:cNvPr id="83978" name="Rectangle 10"/>
          <p:cNvSpPr>
            <a:spLocks noChangeArrowheads="1"/>
          </p:cNvSpPr>
          <p:nvPr/>
        </p:nvSpPr>
        <p:spPr bwMode="auto">
          <a:xfrm>
            <a:off x="8616950" y="2108201"/>
            <a:ext cx="17414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b="1">
                <a:solidFill>
                  <a:srgbClr val="FF0000"/>
                </a:solidFill>
                <a:cs typeface="Arial" panose="020B0604020202020204" pitchFamily="34" charset="0"/>
              </a:rPr>
              <a:t>2-</a:t>
            </a:r>
            <a:r>
              <a:rPr lang="fr-FR" altLang="fr-FR" b="1">
                <a:solidFill>
                  <a:srgbClr val="FF0000"/>
                </a:solidFill>
                <a:cs typeface="Arial" panose="020B0604020202020204" pitchFamily="34" charset="0"/>
              </a:rPr>
              <a:t> </a:t>
            </a:r>
            <a:r>
              <a:rPr lang="fr-FR" altLang="fr-FR" sz="2000" b="1">
                <a:solidFill>
                  <a:srgbClr val="FF0000"/>
                </a:solidFill>
                <a:cs typeface="Arial" panose="020B0604020202020204" pitchFamily="34" charset="0"/>
              </a:rPr>
              <a:t>Motivation</a:t>
            </a:r>
          </a:p>
        </p:txBody>
      </p:sp>
      <p:sp>
        <p:nvSpPr>
          <p:cNvPr id="83979" name="Rectangle 11"/>
          <p:cNvSpPr>
            <a:spLocks noChangeArrowheads="1"/>
          </p:cNvSpPr>
          <p:nvPr/>
        </p:nvSpPr>
        <p:spPr bwMode="auto">
          <a:xfrm>
            <a:off x="7535864" y="4005264"/>
            <a:ext cx="31321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b="1">
                <a:solidFill>
                  <a:srgbClr val="FF0000"/>
                </a:solidFill>
                <a:cs typeface="Arial" panose="020B0604020202020204" pitchFamily="34" charset="0"/>
              </a:rPr>
              <a:t>3- Éléments de réussite</a:t>
            </a:r>
            <a:r>
              <a:rPr lang="fr-FR" altLang="fr-FR" sz="2000">
                <a:cs typeface="Arial" panose="020B0604020202020204" pitchFamily="34" charset="0"/>
              </a:rPr>
              <a:t> </a:t>
            </a:r>
          </a:p>
        </p:txBody>
      </p:sp>
      <p:sp>
        <p:nvSpPr>
          <p:cNvPr id="83980" name="Rectangle 12"/>
          <p:cNvSpPr>
            <a:spLocks noChangeArrowheads="1"/>
          </p:cNvSpPr>
          <p:nvPr/>
        </p:nvSpPr>
        <p:spPr bwMode="auto">
          <a:xfrm>
            <a:off x="7391401" y="5780089"/>
            <a:ext cx="26781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b="1">
                <a:solidFill>
                  <a:srgbClr val="FF0000"/>
                </a:solidFill>
                <a:cs typeface="Arial" panose="020B0604020202020204" pitchFamily="34" charset="0"/>
              </a:rPr>
              <a:t>4- Ouverture d’esprit</a:t>
            </a:r>
          </a:p>
        </p:txBody>
      </p:sp>
      <p:sp>
        <p:nvSpPr>
          <p:cNvPr id="83981" name="Rectangle 13"/>
          <p:cNvSpPr>
            <a:spLocks noChangeArrowheads="1"/>
          </p:cNvSpPr>
          <p:nvPr/>
        </p:nvSpPr>
        <p:spPr bwMode="auto">
          <a:xfrm>
            <a:off x="1703388" y="5805489"/>
            <a:ext cx="3003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b="1">
                <a:solidFill>
                  <a:srgbClr val="FF0000"/>
                </a:solidFill>
                <a:cs typeface="Arial" panose="020B0604020202020204" pitchFamily="34" charset="0"/>
              </a:rPr>
              <a:t>5- Niveau d’information</a:t>
            </a:r>
          </a:p>
        </p:txBody>
      </p:sp>
      <p:sp>
        <p:nvSpPr>
          <p:cNvPr id="83982" name="Rectangle 14"/>
          <p:cNvSpPr>
            <a:spLocks noChangeArrowheads="1"/>
          </p:cNvSpPr>
          <p:nvPr/>
        </p:nvSpPr>
        <p:spPr bwMode="auto">
          <a:xfrm>
            <a:off x="1524000" y="4005264"/>
            <a:ext cx="2622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b="1">
                <a:solidFill>
                  <a:srgbClr val="FF0000"/>
                </a:solidFill>
                <a:cs typeface="Arial" panose="020B0604020202020204" pitchFamily="34" charset="0"/>
              </a:rPr>
              <a:t>6- Décision et Projet</a:t>
            </a:r>
          </a:p>
        </p:txBody>
      </p:sp>
      <p:sp>
        <p:nvSpPr>
          <p:cNvPr id="83983" name="AutoShape 15"/>
          <p:cNvSpPr>
            <a:spLocks noChangeArrowheads="1"/>
          </p:cNvSpPr>
          <p:nvPr/>
        </p:nvSpPr>
        <p:spPr bwMode="auto">
          <a:xfrm>
            <a:off x="5519739" y="3284539"/>
            <a:ext cx="287337" cy="288925"/>
          </a:xfrm>
          <a:prstGeom prst="flowChartConnector">
            <a:avLst/>
          </a:prstGeom>
          <a:solidFill>
            <a:schemeClr val="accent1"/>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400" b="1">
                <a:latin typeface="Times New Roman" panose="02020603050405020304" pitchFamily="18" charset="0"/>
                <a:cs typeface="Arial" panose="020B0604020202020204" pitchFamily="34" charset="0"/>
              </a:rPr>
              <a:t>1</a:t>
            </a:r>
            <a:endParaRPr lang="fr-FR" altLang="fr-FR" sz="1400" b="1">
              <a:cs typeface="Arial" panose="020B0604020202020204" pitchFamily="34" charset="0"/>
            </a:endParaRPr>
          </a:p>
        </p:txBody>
      </p:sp>
      <p:sp>
        <p:nvSpPr>
          <p:cNvPr id="83984" name="AutoShape 16"/>
          <p:cNvSpPr>
            <a:spLocks noChangeArrowheads="1"/>
          </p:cNvSpPr>
          <p:nvPr/>
        </p:nvSpPr>
        <p:spPr bwMode="auto">
          <a:xfrm>
            <a:off x="5087939" y="2924176"/>
            <a:ext cx="287337" cy="288925"/>
          </a:xfrm>
          <a:prstGeom prst="flowChartConnector">
            <a:avLst/>
          </a:prstGeom>
          <a:solidFill>
            <a:schemeClr val="accent1"/>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400" b="1">
                <a:latin typeface="Times New Roman" panose="02020603050405020304" pitchFamily="18" charset="0"/>
                <a:cs typeface="Arial" panose="020B0604020202020204" pitchFamily="34" charset="0"/>
              </a:rPr>
              <a:t>2</a:t>
            </a:r>
            <a:endParaRPr lang="fr-FR" altLang="fr-FR" sz="1400" b="1">
              <a:cs typeface="Arial" panose="020B0604020202020204" pitchFamily="34" charset="0"/>
            </a:endParaRPr>
          </a:p>
        </p:txBody>
      </p:sp>
      <p:sp>
        <p:nvSpPr>
          <p:cNvPr id="83985" name="AutoShape 17"/>
          <p:cNvSpPr>
            <a:spLocks noChangeAspect="1" noChangeArrowheads="1"/>
          </p:cNvSpPr>
          <p:nvPr/>
        </p:nvSpPr>
        <p:spPr bwMode="auto">
          <a:xfrm>
            <a:off x="4656139" y="2565401"/>
            <a:ext cx="287337" cy="288925"/>
          </a:xfrm>
          <a:prstGeom prst="flowChartConnector">
            <a:avLst/>
          </a:prstGeom>
          <a:solidFill>
            <a:schemeClr val="accent1"/>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400" b="1">
                <a:latin typeface="Times New Roman" panose="02020603050405020304" pitchFamily="18" charset="0"/>
                <a:cs typeface="Arial" panose="020B0604020202020204" pitchFamily="34" charset="0"/>
              </a:rPr>
              <a:t>3</a:t>
            </a:r>
            <a:endParaRPr lang="fr-FR" altLang="fr-FR" sz="1400" b="1">
              <a:cs typeface="Arial" panose="020B0604020202020204" pitchFamily="34" charset="0"/>
            </a:endParaRPr>
          </a:p>
        </p:txBody>
      </p:sp>
      <p:sp>
        <p:nvSpPr>
          <p:cNvPr id="83986" name="AutoShape 18"/>
          <p:cNvSpPr>
            <a:spLocks noChangeAspect="1" noChangeArrowheads="1"/>
          </p:cNvSpPr>
          <p:nvPr/>
        </p:nvSpPr>
        <p:spPr bwMode="auto">
          <a:xfrm>
            <a:off x="4295775" y="2205039"/>
            <a:ext cx="287338" cy="288925"/>
          </a:xfrm>
          <a:prstGeom prst="flowChartConnector">
            <a:avLst/>
          </a:prstGeom>
          <a:solidFill>
            <a:schemeClr val="accent1"/>
          </a:solidFill>
          <a:ln w="9525">
            <a:solidFill>
              <a:srgbClr val="00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400" b="1">
                <a:latin typeface="Times New Roman" panose="02020603050405020304" pitchFamily="18" charset="0"/>
                <a:cs typeface="Arial" panose="020B0604020202020204" pitchFamily="34" charset="0"/>
              </a:rPr>
              <a:t>4</a:t>
            </a:r>
            <a:endParaRPr lang="fr-FR" altLang="fr-FR" sz="1400" b="1">
              <a:cs typeface="Arial" panose="020B0604020202020204" pitchFamily="34" charset="0"/>
            </a:endParaRPr>
          </a:p>
        </p:txBody>
      </p:sp>
      <p:sp>
        <p:nvSpPr>
          <p:cNvPr id="83987" name="Rectangle 19"/>
          <p:cNvSpPr>
            <a:spLocks noChangeArrowheads="1"/>
          </p:cNvSpPr>
          <p:nvPr/>
        </p:nvSpPr>
        <p:spPr bwMode="auto">
          <a:xfrm>
            <a:off x="5808663" y="3213100"/>
            <a:ext cx="1041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600" b="1">
                <a:cs typeface="Arial" panose="020B0604020202020204" pitchFamily="34" charset="0"/>
              </a:rPr>
              <a:t>Très bon</a:t>
            </a:r>
          </a:p>
        </p:txBody>
      </p:sp>
      <p:sp>
        <p:nvSpPr>
          <p:cNvPr id="83988" name="Rectangle 20"/>
          <p:cNvSpPr>
            <a:spLocks noChangeArrowheads="1"/>
          </p:cNvSpPr>
          <p:nvPr/>
        </p:nvSpPr>
        <p:spPr bwMode="auto">
          <a:xfrm>
            <a:off x="5375275" y="2852738"/>
            <a:ext cx="5778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600" b="1">
                <a:cs typeface="Arial" panose="020B0604020202020204" pitchFamily="34" charset="0"/>
              </a:rPr>
              <a:t>Bon</a:t>
            </a:r>
          </a:p>
        </p:txBody>
      </p:sp>
      <p:sp>
        <p:nvSpPr>
          <p:cNvPr id="83989" name="Rectangle 21"/>
          <p:cNvSpPr>
            <a:spLocks noChangeArrowheads="1"/>
          </p:cNvSpPr>
          <p:nvPr/>
        </p:nvSpPr>
        <p:spPr bwMode="auto">
          <a:xfrm>
            <a:off x="4943475" y="2492375"/>
            <a:ext cx="9731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600" b="1">
                <a:cs typeface="Arial" panose="020B0604020202020204" pitchFamily="34" charset="0"/>
              </a:rPr>
              <a:t>Réservé</a:t>
            </a:r>
          </a:p>
        </p:txBody>
      </p:sp>
      <p:sp>
        <p:nvSpPr>
          <p:cNvPr id="83990" name="Rectangle 22"/>
          <p:cNvSpPr>
            <a:spLocks noChangeArrowheads="1"/>
          </p:cNvSpPr>
          <p:nvPr/>
        </p:nvSpPr>
        <p:spPr bwMode="auto">
          <a:xfrm>
            <a:off x="4583114" y="2133600"/>
            <a:ext cx="1392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600" b="1">
                <a:cs typeface="Arial" panose="020B0604020202020204" pitchFamily="34" charset="0"/>
              </a:rPr>
              <a:t>Très réservé</a:t>
            </a:r>
          </a:p>
        </p:txBody>
      </p:sp>
      <p:sp>
        <p:nvSpPr>
          <p:cNvPr id="83991" name="Text Box 23"/>
          <p:cNvSpPr txBox="1">
            <a:spLocks noChangeArrowheads="1"/>
          </p:cNvSpPr>
          <p:nvPr/>
        </p:nvSpPr>
        <p:spPr bwMode="auto">
          <a:xfrm>
            <a:off x="2063751" y="404814"/>
            <a:ext cx="77771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fr-FR" altLang="fr-FR" sz="4000" b="1">
                <a:solidFill>
                  <a:schemeClr val="hlink"/>
                </a:solidFill>
                <a:latin typeface="Times New Roman" panose="02020603050405020304" pitchFamily="18" charset="0"/>
                <a:cs typeface="Arial" panose="020B0604020202020204" pitchFamily="34" charset="0"/>
              </a:rPr>
              <a:t>Traces et outils</a:t>
            </a:r>
          </a:p>
        </p:txBody>
      </p:sp>
      <p:sp>
        <p:nvSpPr>
          <p:cNvPr id="2" name="Espace réservé du pied de page 1"/>
          <p:cNvSpPr>
            <a:spLocks noGrp="1"/>
          </p:cNvSpPr>
          <p:nvPr>
            <p:ph type="ftr" sz="quarter" idx="11"/>
          </p:nvPr>
        </p:nvSpPr>
        <p:spPr>
          <a:xfrm>
            <a:off x="2338012" y="6412584"/>
            <a:ext cx="7084177" cy="365125"/>
          </a:xfrm>
        </p:spPr>
        <p:txBody>
          <a:bodyPr/>
          <a:lstStyle/>
          <a:p>
            <a:pPr>
              <a:defRPr/>
            </a:pPr>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7242843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p:cNvSpPr>
          <p:nvPr>
            <p:ph type="title" idx="4294967295"/>
          </p:nvPr>
        </p:nvSpPr>
        <p:spPr>
          <a:xfrm>
            <a:off x="1076633" y="174626"/>
            <a:ext cx="10515600" cy="1325563"/>
          </a:xfrm>
        </p:spPr>
        <p:txBody>
          <a:bodyPr>
            <a:normAutofit/>
          </a:bodyPr>
          <a:lstStyle/>
          <a:p>
            <a:r>
              <a:rPr lang="fr-FR" altLang="fr-FR" sz="4400" b="1" dirty="0">
                <a:solidFill>
                  <a:schemeClr val="hlink"/>
                </a:solidFill>
                <a:latin typeface="Times New Roman" panose="02020603050405020304" pitchFamily="18" charset="0"/>
              </a:rPr>
              <a:t>Exemple de grille d’entretien</a:t>
            </a:r>
            <a:r>
              <a:rPr lang="fr-FR" altLang="fr-FR" sz="3600" dirty="0">
                <a:solidFill>
                  <a:srgbClr val="FF0000"/>
                </a:solidFill>
              </a:rPr>
              <a:t/>
            </a:r>
            <a:br>
              <a:rPr lang="fr-FR" altLang="fr-FR" sz="3600" dirty="0">
                <a:solidFill>
                  <a:srgbClr val="FF0000"/>
                </a:solidFill>
              </a:rPr>
            </a:br>
            <a:r>
              <a:rPr lang="fr-FR" altLang="fr-FR" sz="2000" dirty="0">
                <a:solidFill>
                  <a:srgbClr val="FF0000"/>
                </a:solidFill>
              </a:rPr>
              <a:t>par ex,</a:t>
            </a:r>
            <a:r>
              <a:rPr lang="fr-FR" altLang="fr-FR" sz="3600" dirty="0">
                <a:solidFill>
                  <a:srgbClr val="FF0000"/>
                </a:solidFill>
              </a:rPr>
              <a:t> </a:t>
            </a:r>
            <a:r>
              <a:rPr lang="fr-FR" altLang="fr-FR" sz="2000" dirty="0">
                <a:solidFill>
                  <a:srgbClr val="FF0000"/>
                </a:solidFill>
              </a:rPr>
              <a:t>dans le cadre d’un suivi « tutorat </a:t>
            </a:r>
            <a:r>
              <a:rPr lang="fr-FR" altLang="fr-FR" sz="2000" dirty="0" smtClean="0">
                <a:solidFill>
                  <a:srgbClr val="FF0000"/>
                </a:solidFill>
              </a:rPr>
              <a:t>»</a:t>
            </a:r>
            <a:r>
              <a:rPr lang="fr-FR" altLang="fr-FR" sz="2000" b="1" dirty="0">
                <a:solidFill>
                  <a:srgbClr val="FF0000"/>
                </a:solidFill>
              </a:rPr>
              <a:t> </a:t>
            </a:r>
            <a:r>
              <a:rPr lang="fr-FR" altLang="fr-FR" sz="2000" dirty="0" smtClean="0">
                <a:solidFill>
                  <a:srgbClr val="FF0000"/>
                </a:solidFill>
              </a:rPr>
              <a:t>ou </a:t>
            </a:r>
            <a:r>
              <a:rPr lang="fr-FR" altLang="fr-FR" sz="2000" dirty="0">
                <a:solidFill>
                  <a:srgbClr val="FF0000"/>
                </a:solidFill>
              </a:rPr>
              <a:t>pour démarrer l’entretien</a:t>
            </a:r>
          </a:p>
        </p:txBody>
      </p:sp>
      <p:sp>
        <p:nvSpPr>
          <p:cNvPr id="80899" name="Rectangle 3"/>
          <p:cNvSpPr>
            <a:spLocks noGrp="1"/>
          </p:cNvSpPr>
          <p:nvPr>
            <p:ph type="body" idx="4294967295"/>
          </p:nvPr>
        </p:nvSpPr>
        <p:spPr>
          <a:xfrm>
            <a:off x="3962400" y="2319338"/>
            <a:ext cx="8229600" cy="3773487"/>
          </a:xfrm>
        </p:spPr>
        <p:txBody>
          <a:bodyPr/>
          <a:lstStyle/>
          <a:p>
            <a:pPr marL="0" indent="0">
              <a:buNone/>
            </a:pPr>
            <a:r>
              <a:rPr lang="fr-FR" altLang="fr-FR" b="1" smtClean="0"/>
              <a:t> </a:t>
            </a:r>
            <a:endParaRPr lang="fr-FR" altLang="fr-FR" b="1" u="sng" smtClean="0"/>
          </a:p>
        </p:txBody>
      </p:sp>
      <p:sp>
        <p:nvSpPr>
          <p:cNvPr id="80900" name="Text Box 4"/>
          <p:cNvSpPr txBox="1">
            <a:spLocks noChangeArrowheads="1"/>
          </p:cNvSpPr>
          <p:nvPr/>
        </p:nvSpPr>
        <p:spPr bwMode="auto">
          <a:xfrm>
            <a:off x="943897" y="1367453"/>
            <a:ext cx="10781071" cy="4939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1" eaLnBrk="1" hangingPunct="1">
              <a:buFontTx/>
              <a:buChar char="•"/>
            </a:pPr>
            <a:r>
              <a:rPr lang="fr-FR" altLang="fr-FR" sz="2400" dirty="0">
                <a:latin typeface="+mn-lt"/>
                <a:cs typeface="Arial" panose="020B0604020202020204" pitchFamily="34" charset="0"/>
              </a:rPr>
              <a:t>Raconter ce que le jeune  a fait cette semaine</a:t>
            </a:r>
            <a:r>
              <a:rPr lang="fr-FR" altLang="fr-FR" sz="2400" dirty="0" smtClean="0">
                <a:latin typeface="+mn-lt"/>
                <a:cs typeface="Arial" panose="020B0604020202020204" pitchFamily="34" charset="0"/>
              </a:rPr>
              <a:t>.</a:t>
            </a:r>
          </a:p>
          <a:p>
            <a:pPr eaLnBrk="1" hangingPunct="1"/>
            <a:endParaRPr lang="fr-FR" altLang="fr-FR" sz="2400" dirty="0">
              <a:latin typeface="+mn-lt"/>
              <a:cs typeface="Arial" panose="020B0604020202020204" pitchFamily="34" charset="0"/>
            </a:endParaRPr>
          </a:p>
          <a:p>
            <a:pPr lvl="1" eaLnBrk="1" hangingPunct="1">
              <a:buFontTx/>
              <a:buChar char="•"/>
            </a:pPr>
            <a:r>
              <a:rPr lang="fr-FR" altLang="fr-FR" sz="2400" dirty="0">
                <a:latin typeface="+mn-lt"/>
                <a:cs typeface="Arial" panose="020B0604020202020204" pitchFamily="34" charset="0"/>
              </a:rPr>
              <a:t>Dire ce qui a plu et ce qui a déplu et tenter d’amener l’élève à expliquer pourquoi.</a:t>
            </a:r>
          </a:p>
          <a:p>
            <a:pPr eaLnBrk="1" hangingPunct="1"/>
            <a:endParaRPr lang="fr-FR" altLang="fr-FR" sz="2400" dirty="0">
              <a:latin typeface="+mn-lt"/>
              <a:cs typeface="Arial" panose="020B0604020202020204" pitchFamily="34" charset="0"/>
            </a:endParaRPr>
          </a:p>
          <a:p>
            <a:pPr lvl="1" eaLnBrk="1" hangingPunct="1">
              <a:buFontTx/>
              <a:buChar char="•"/>
            </a:pPr>
            <a:r>
              <a:rPr lang="fr-FR" altLang="fr-FR" sz="2400" dirty="0">
                <a:latin typeface="+mn-lt"/>
                <a:cs typeface="Arial" panose="020B0604020202020204" pitchFamily="34" charset="0"/>
              </a:rPr>
              <a:t>Évoquer l’image que l’élève a eu de lui-même cette semaine (comment se décrirait il ?)</a:t>
            </a:r>
          </a:p>
          <a:p>
            <a:pPr eaLnBrk="1" hangingPunct="1"/>
            <a:endParaRPr lang="fr-FR" altLang="fr-FR" sz="2400" dirty="0">
              <a:latin typeface="+mn-lt"/>
              <a:cs typeface="Arial" panose="020B0604020202020204" pitchFamily="34" charset="0"/>
            </a:endParaRPr>
          </a:p>
          <a:p>
            <a:pPr lvl="1" eaLnBrk="1" hangingPunct="1">
              <a:buFontTx/>
              <a:buChar char="•"/>
            </a:pPr>
            <a:r>
              <a:rPr lang="fr-FR" altLang="fr-FR" sz="2400" dirty="0">
                <a:latin typeface="+mn-lt"/>
                <a:cs typeface="Arial" panose="020B0604020202020204" pitchFamily="34" charset="0"/>
              </a:rPr>
              <a:t>Quels sont les objectifs de l’élève pour la semaine à venir ?</a:t>
            </a:r>
          </a:p>
          <a:p>
            <a:pPr eaLnBrk="1" hangingPunct="1"/>
            <a:endParaRPr lang="fr-FR" altLang="fr-FR" sz="2400" dirty="0">
              <a:latin typeface="+mn-lt"/>
              <a:cs typeface="Arial" panose="020B0604020202020204" pitchFamily="34" charset="0"/>
            </a:endParaRPr>
          </a:p>
          <a:p>
            <a:pPr lvl="1" eaLnBrk="1" hangingPunct="1">
              <a:buFontTx/>
              <a:buChar char="•"/>
            </a:pPr>
            <a:r>
              <a:rPr lang="fr-FR" altLang="fr-FR" sz="2400" dirty="0">
                <a:latin typeface="+mn-lt"/>
                <a:cs typeface="Arial" panose="020B0604020202020204" pitchFamily="34" charset="0"/>
              </a:rPr>
              <a:t>Pour les derniers entretiens, tenter d’amener l’élève à faire émerger sa progression, à exprimer ses attentes, ses objectifs.</a:t>
            </a:r>
          </a:p>
          <a:p>
            <a:pPr eaLnBrk="1" hangingPunct="1">
              <a:spcBef>
                <a:spcPct val="50000"/>
              </a:spcBef>
            </a:pPr>
            <a:endParaRPr lang="fr-FR" altLang="fr-FR" dirty="0">
              <a:cs typeface="Arial" panose="020B0604020202020204" pitchFamily="34" charset="0"/>
            </a:endParaRPr>
          </a:p>
        </p:txBody>
      </p:sp>
      <p:sp>
        <p:nvSpPr>
          <p:cNvPr id="2" name="Espace réservé du pied de page 1"/>
          <p:cNvSpPr>
            <a:spLocks noGrp="1"/>
          </p:cNvSpPr>
          <p:nvPr>
            <p:ph type="ftr" sz="quarter" idx="11"/>
          </p:nvPr>
        </p:nvSpPr>
        <p:spPr>
          <a:xfrm>
            <a:off x="2379388" y="6268848"/>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1331123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idx="4294967295"/>
          </p:nvPr>
        </p:nvSpPr>
        <p:spPr>
          <a:xfrm>
            <a:off x="0" y="260350"/>
            <a:ext cx="8229600" cy="1143000"/>
          </a:xfrm>
        </p:spPr>
        <p:txBody>
          <a:bodyPr>
            <a:normAutofit/>
          </a:bodyPr>
          <a:lstStyle/>
          <a:p>
            <a:r>
              <a:rPr lang="fr-FR" altLang="fr-FR" sz="4000" dirty="0">
                <a:solidFill>
                  <a:srgbClr val="C00000"/>
                </a:solidFill>
              </a:rPr>
              <a:t> </a:t>
            </a:r>
            <a:br>
              <a:rPr lang="fr-FR" altLang="fr-FR" sz="4000" dirty="0">
                <a:solidFill>
                  <a:srgbClr val="C00000"/>
                </a:solidFill>
              </a:rPr>
            </a:br>
            <a:endParaRPr lang="fr-FR" altLang="fr-FR" sz="1800" dirty="0"/>
          </a:p>
        </p:txBody>
      </p:sp>
      <p:sp>
        <p:nvSpPr>
          <p:cNvPr id="65539" name="Rectangle 3"/>
          <p:cNvSpPr>
            <a:spLocks noGrp="1"/>
          </p:cNvSpPr>
          <p:nvPr>
            <p:ph type="body" idx="4294967295"/>
          </p:nvPr>
        </p:nvSpPr>
        <p:spPr>
          <a:xfrm>
            <a:off x="589935" y="1196975"/>
            <a:ext cx="11602065" cy="3773488"/>
          </a:xfrm>
        </p:spPr>
        <p:txBody>
          <a:bodyPr>
            <a:noAutofit/>
          </a:bodyPr>
          <a:lstStyle/>
          <a:p>
            <a:pPr marL="0" indent="0">
              <a:buNone/>
            </a:pPr>
            <a:endParaRPr lang="fr-FR" altLang="fr-FR" sz="2800" b="1" dirty="0">
              <a:solidFill>
                <a:schemeClr val="hlink"/>
              </a:solidFill>
              <a:latin typeface="Times New Roman" panose="02020603050405020304" pitchFamily="18" charset="0"/>
            </a:endParaRPr>
          </a:p>
          <a:p>
            <a:pPr marL="0" indent="0" algn="just">
              <a:buNone/>
            </a:pPr>
            <a:r>
              <a:rPr lang="fr-FR" altLang="fr-FR" sz="4000" b="1" dirty="0" smtClean="0">
                <a:latin typeface="Times New Roman" panose="02020603050405020304" pitchFamily="18" charset="0"/>
              </a:rPr>
              <a:t>Aider </a:t>
            </a:r>
            <a:r>
              <a:rPr lang="fr-FR" altLang="fr-FR" sz="4000" b="1" dirty="0">
                <a:latin typeface="Times New Roman" panose="02020603050405020304" pitchFamily="18" charset="0"/>
              </a:rPr>
              <a:t>et Accompagner </a:t>
            </a:r>
            <a:r>
              <a:rPr lang="fr-FR" altLang="fr-FR" sz="4000" b="1" dirty="0" smtClean="0">
                <a:latin typeface="Times New Roman" panose="02020603050405020304" pitchFamily="18" charset="0"/>
              </a:rPr>
              <a:t>: une </a:t>
            </a:r>
            <a:r>
              <a:rPr lang="fr-FR" altLang="fr-FR" sz="4000" b="1" dirty="0">
                <a:latin typeface="Times New Roman" panose="02020603050405020304" pitchFamily="18" charset="0"/>
              </a:rPr>
              <a:t>longue histoire</a:t>
            </a:r>
            <a:r>
              <a:rPr lang="fr-FR" altLang="fr-FR" sz="2800" b="1" dirty="0">
                <a:solidFill>
                  <a:schemeClr val="hlink"/>
                </a:solidFill>
                <a:latin typeface="Times New Roman" panose="02020603050405020304" pitchFamily="18" charset="0"/>
              </a:rPr>
              <a:t/>
            </a:r>
            <a:br>
              <a:rPr lang="fr-FR" altLang="fr-FR" sz="2800" b="1" dirty="0">
                <a:solidFill>
                  <a:schemeClr val="hlink"/>
                </a:solidFill>
                <a:latin typeface="Times New Roman" panose="02020603050405020304" pitchFamily="18" charset="0"/>
              </a:rPr>
            </a:br>
            <a:r>
              <a:rPr lang="fr-FR" altLang="fr-FR" sz="2800" b="1" dirty="0">
                <a:solidFill>
                  <a:schemeClr val="hlink"/>
                </a:solidFill>
                <a:latin typeface="Times New Roman" panose="02020603050405020304" pitchFamily="18" charset="0"/>
              </a:rPr>
              <a:t/>
            </a:r>
            <a:br>
              <a:rPr lang="fr-FR" altLang="fr-FR" sz="2800" b="1" dirty="0">
                <a:solidFill>
                  <a:schemeClr val="hlink"/>
                </a:solidFill>
                <a:latin typeface="Times New Roman" panose="02020603050405020304" pitchFamily="18" charset="0"/>
              </a:rPr>
            </a:br>
            <a:r>
              <a:rPr lang="fr-FR" altLang="fr-FR" b="1" i="1" dirty="0" smtClean="0"/>
              <a:t>L'accompagnement </a:t>
            </a:r>
            <a:r>
              <a:rPr lang="fr-FR" altLang="fr-FR" b="1" i="1" dirty="0"/>
              <a:t>correspond à cette nouvelle fonction qui conjugue des logiques différentes de la fonction pédagogique , même si cette fonction pédagogique induit une fonction de soutien dans les apprentissages ou les méthodes de travail</a:t>
            </a:r>
            <a:r>
              <a:rPr lang="fr-FR" altLang="fr-FR" b="1" i="1" dirty="0" smtClean="0"/>
              <a:t>.</a:t>
            </a:r>
            <a:endParaRPr lang="fr-FR" altLang="fr-FR" b="1" i="1" u="sng" dirty="0">
              <a:solidFill>
                <a:srgbClr val="C00000"/>
              </a:solidFill>
            </a:endParaRPr>
          </a:p>
          <a:p>
            <a:pPr marL="0" indent="0">
              <a:buNone/>
            </a:pPr>
            <a:r>
              <a:rPr lang="fr-FR" altLang="fr-FR" sz="2800" b="1" i="1" u="sng" dirty="0">
                <a:solidFill>
                  <a:srgbClr val="C00000"/>
                </a:solidFill>
              </a:rPr>
              <a:t>Mais il s'agit bien d'un changement de posture</a:t>
            </a:r>
          </a:p>
          <a:p>
            <a:pPr marL="0" indent="0">
              <a:buNone/>
            </a:pPr>
            <a:r>
              <a:rPr lang="fr-FR" altLang="fr-FR" sz="2800" b="1" dirty="0"/>
              <a:t>Ce n'est plus seulement le </a:t>
            </a:r>
            <a:r>
              <a:rPr lang="fr-FR" altLang="fr-FR" sz="2800" b="1" u="sng" dirty="0">
                <a:solidFill>
                  <a:srgbClr val="C00000"/>
                </a:solidFill>
              </a:rPr>
              <a:t>dispensateur de savoir</a:t>
            </a:r>
            <a:r>
              <a:rPr lang="fr-FR" altLang="fr-FR" sz="2800" b="1" dirty="0"/>
              <a:t>, mais également, voire surtout, celle d'un</a:t>
            </a:r>
            <a:r>
              <a:rPr lang="fr-FR" altLang="fr-FR" sz="2800" b="1" dirty="0">
                <a:solidFill>
                  <a:schemeClr val="accent2"/>
                </a:solidFill>
              </a:rPr>
              <a:t> </a:t>
            </a:r>
            <a:r>
              <a:rPr lang="fr-FR" altLang="fr-FR" sz="2800" b="1" u="sng" dirty="0">
                <a:solidFill>
                  <a:srgbClr val="C00000"/>
                </a:solidFill>
              </a:rPr>
              <a:t>médiateur</a:t>
            </a:r>
            <a:r>
              <a:rPr lang="fr-FR" altLang="fr-FR" sz="2800" b="1" dirty="0">
                <a:solidFill>
                  <a:schemeClr val="accent2"/>
                </a:solidFill>
              </a:rPr>
              <a:t>.</a:t>
            </a:r>
          </a:p>
          <a:p>
            <a:pPr marL="0" indent="0">
              <a:buNone/>
            </a:pPr>
            <a:r>
              <a:rPr lang="fr-FR" altLang="fr-FR" sz="2800" b="1" dirty="0"/>
              <a:t>Dans l'accompagnement, l'enseignant n'est pas dans </a:t>
            </a:r>
            <a:r>
              <a:rPr lang="fr-FR" altLang="fr-FR" sz="2800" b="1" u="sng" dirty="0"/>
              <a:t>l'évaluation des savoirs</a:t>
            </a:r>
            <a:r>
              <a:rPr lang="fr-FR" altLang="fr-FR" sz="2800" b="1" dirty="0"/>
              <a:t>, il n'y a </a:t>
            </a:r>
            <a:r>
              <a:rPr lang="fr-FR" altLang="fr-FR" sz="2800" b="1" u="sng" dirty="0"/>
              <a:t>pas de bonnes ou de mauvaises réponses</a:t>
            </a:r>
            <a:r>
              <a:rPr lang="fr-FR" altLang="fr-FR" sz="2800" b="1" dirty="0"/>
              <a:t> à rechercher.</a:t>
            </a:r>
          </a:p>
          <a:p>
            <a:pPr marL="0" indent="0">
              <a:buNone/>
            </a:pPr>
            <a:r>
              <a:rPr lang="fr-FR" altLang="fr-FR" sz="2800" b="1" dirty="0"/>
              <a:t>Il s'agit </a:t>
            </a:r>
            <a:r>
              <a:rPr lang="fr-FR" altLang="fr-FR" sz="2800" b="1" u="sng" dirty="0">
                <a:solidFill>
                  <a:srgbClr val="C00000"/>
                </a:solidFill>
              </a:rPr>
              <a:t>d'accueillir et écouter </a:t>
            </a:r>
            <a:r>
              <a:rPr lang="fr-FR" altLang="fr-FR" sz="2800" b="1" dirty="0"/>
              <a:t>l'autre, </a:t>
            </a:r>
            <a:r>
              <a:rPr lang="fr-FR" altLang="fr-FR" sz="2800" b="1" dirty="0">
                <a:solidFill>
                  <a:srgbClr val="C00000"/>
                </a:solidFill>
              </a:rPr>
              <a:t>l'</a:t>
            </a:r>
            <a:r>
              <a:rPr lang="fr-FR" altLang="fr-FR" sz="2800" b="1" u="sng" dirty="0">
                <a:solidFill>
                  <a:srgbClr val="C00000"/>
                </a:solidFill>
              </a:rPr>
              <a:t>aider à discerner</a:t>
            </a:r>
            <a:r>
              <a:rPr lang="fr-FR" altLang="fr-FR" sz="2800" b="1" dirty="0">
                <a:solidFill>
                  <a:srgbClr val="C00000"/>
                </a:solidFill>
              </a:rPr>
              <a:t> </a:t>
            </a:r>
            <a:r>
              <a:rPr lang="fr-FR" altLang="fr-FR" sz="2800" b="1" dirty="0"/>
              <a:t>et à délibérer, </a:t>
            </a:r>
            <a:r>
              <a:rPr lang="fr-FR" altLang="fr-FR" sz="2800" b="1" u="sng" dirty="0">
                <a:solidFill>
                  <a:srgbClr val="C00000"/>
                </a:solidFill>
              </a:rPr>
              <a:t>cheminer avec bienveillance à ses côtés. </a:t>
            </a:r>
            <a:endParaRPr lang="fr-FR" altLang="fr-FR" sz="2000" b="1" i="1" dirty="0"/>
          </a:p>
        </p:txBody>
      </p:sp>
      <p:sp>
        <p:nvSpPr>
          <p:cNvPr id="2" name="Espace réservé du pied de page 1"/>
          <p:cNvSpPr>
            <a:spLocks noGrp="1"/>
          </p:cNvSpPr>
          <p:nvPr>
            <p:ph type="ftr" sz="quarter" idx="11"/>
          </p:nvPr>
        </p:nvSpPr>
        <p:spPr>
          <a:xfrm>
            <a:off x="2380550" y="6384720"/>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4011838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336827" y="258097"/>
            <a:ext cx="10018713" cy="715297"/>
          </a:xfrm>
        </p:spPr>
        <p:txBody>
          <a:bodyPr/>
          <a:lstStyle/>
          <a:p>
            <a:r>
              <a:rPr lang="fr-FR" altLang="fr-FR" b="1" dirty="0">
                <a:latin typeface="Times New Roman" panose="02020603050405020304" pitchFamily="18" charset="0"/>
              </a:rPr>
              <a:t>La posture d'accompagnement</a:t>
            </a:r>
            <a:endParaRPr lang="en-US" dirty="0"/>
          </a:p>
        </p:txBody>
      </p:sp>
      <p:sp>
        <p:nvSpPr>
          <p:cNvPr id="2" name="Espace réservé du pied de page 1"/>
          <p:cNvSpPr>
            <a:spLocks noGrp="1"/>
          </p:cNvSpPr>
          <p:nvPr>
            <p:ph type="ftr" sz="quarter" idx="11"/>
          </p:nvPr>
        </p:nvSpPr>
        <p:spPr>
          <a:xfrm>
            <a:off x="2469040" y="634047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
        <p:nvSpPr>
          <p:cNvPr id="5" name="Rectangle 4"/>
          <p:cNvSpPr/>
          <p:nvPr/>
        </p:nvSpPr>
        <p:spPr>
          <a:xfrm>
            <a:off x="968786" y="979468"/>
            <a:ext cx="11051149" cy="5601533"/>
          </a:xfrm>
          <a:prstGeom prst="rect">
            <a:avLst/>
          </a:prstGeom>
        </p:spPr>
        <p:txBody>
          <a:bodyPr wrap="square">
            <a:spAutoFit/>
          </a:bodyPr>
          <a:lstStyle/>
          <a:p>
            <a:r>
              <a:rPr lang="fr-FR" altLang="fr-FR" sz="2400" dirty="0"/>
              <a:t>Du point de vue sémantique : Accompagner veut dire se joindre à quelqu'un pour aller où il va en même temps que lui </a:t>
            </a:r>
            <a:br>
              <a:rPr lang="fr-FR" altLang="fr-FR" sz="2400" dirty="0"/>
            </a:br>
            <a:r>
              <a:rPr lang="fr-FR" altLang="fr-FR" sz="2400" dirty="0"/>
              <a:t>Etymologiquement et historiquement : vient de     "compagnon »  compagnonnage</a:t>
            </a:r>
            <a:br>
              <a:rPr lang="fr-FR" altLang="fr-FR" sz="2400" dirty="0"/>
            </a:br>
            <a:r>
              <a:rPr lang="fr-FR" altLang="fr-FR" sz="2400" dirty="0"/>
              <a:t>Actuellement : le terme est associé à la notion de parcours, qui implique du temps pour parcourir un chemin </a:t>
            </a:r>
            <a:r>
              <a:rPr lang="fr-FR" altLang="fr-FR" sz="2400" dirty="0" smtClean="0"/>
              <a:t>…</a:t>
            </a:r>
            <a:r>
              <a:rPr lang="fr-FR" altLang="fr-FR" sz="2400" b="1" u="sng" dirty="0"/>
              <a:t/>
            </a:r>
            <a:br>
              <a:rPr lang="fr-FR" altLang="fr-FR" sz="2400" b="1" u="sng" dirty="0"/>
            </a:br>
            <a:r>
              <a:rPr lang="fr-FR" altLang="fr-FR" sz="2400" b="1" u="sng" dirty="0"/>
              <a:t>De cette notion , on peut dégager plusieurs idées </a:t>
            </a:r>
            <a:r>
              <a:rPr lang="fr-FR" altLang="fr-FR" sz="2400" b="1" u="sng" dirty="0" smtClean="0"/>
              <a:t>fondamentales : </a:t>
            </a:r>
          </a:p>
          <a:p>
            <a:r>
              <a:rPr lang="fr-FR" altLang="fr-FR" sz="2800" b="1" i="1" dirty="0"/>
              <a:t>- idée</a:t>
            </a:r>
            <a:r>
              <a:rPr lang="fr-FR" altLang="fr-FR" sz="2800" b="1" i="1" dirty="0">
                <a:solidFill>
                  <a:schemeClr val="accent2"/>
                </a:solidFill>
              </a:rPr>
              <a:t> </a:t>
            </a:r>
            <a:r>
              <a:rPr lang="fr-FR" altLang="fr-FR" sz="2800" b="1" i="1" dirty="0">
                <a:solidFill>
                  <a:srgbClr val="C00000"/>
                </a:solidFill>
              </a:rPr>
              <a:t>d'être ensemble </a:t>
            </a:r>
            <a:r>
              <a:rPr lang="fr-FR" altLang="fr-FR" sz="2800" b="1" i="1" dirty="0"/>
              <a:t>, au moins 2, dans une relation</a:t>
            </a:r>
          </a:p>
          <a:p>
            <a:r>
              <a:rPr lang="fr-FR" altLang="fr-FR" sz="2800" b="1" i="1" dirty="0" smtClean="0"/>
              <a:t>- idée </a:t>
            </a:r>
            <a:r>
              <a:rPr lang="fr-FR" altLang="fr-FR" sz="2800" b="1" i="1" dirty="0"/>
              <a:t>de ne pas être devant en tant qu'accompagnateur, mais </a:t>
            </a:r>
            <a:r>
              <a:rPr lang="fr-FR" altLang="fr-FR" sz="2800" b="1" i="1" dirty="0">
                <a:solidFill>
                  <a:srgbClr val="C00000"/>
                </a:solidFill>
              </a:rPr>
              <a:t>d'être dans un rapport de secondarité</a:t>
            </a:r>
            <a:r>
              <a:rPr lang="fr-FR" altLang="fr-FR" sz="2800" b="1" i="1" dirty="0"/>
              <a:t>, c'est bien l'autre, celui qu'on accompagne qui est devant </a:t>
            </a:r>
          </a:p>
          <a:p>
            <a:r>
              <a:rPr lang="fr-FR" altLang="fr-FR" sz="2800" b="1" i="1" dirty="0" smtClean="0"/>
              <a:t>-</a:t>
            </a:r>
            <a:r>
              <a:rPr lang="fr-FR" altLang="fr-FR" sz="2800" b="1" i="1" dirty="0" smtClean="0">
                <a:solidFill>
                  <a:srgbClr val="C00000"/>
                </a:solidFill>
              </a:rPr>
              <a:t> idée </a:t>
            </a:r>
            <a:r>
              <a:rPr lang="fr-FR" altLang="fr-FR" sz="2800" b="1" i="1" dirty="0">
                <a:solidFill>
                  <a:srgbClr val="C00000"/>
                </a:solidFill>
              </a:rPr>
              <a:t>de contrat entre l'accompagnant et l'accompagné</a:t>
            </a:r>
            <a:r>
              <a:rPr lang="fr-FR" altLang="fr-FR" sz="2800" b="1" i="1" dirty="0"/>
              <a:t>, contrat souvent non explicite, qu'il est important d'expliciter, surtout pour des personnes pas forcément </a:t>
            </a:r>
            <a:r>
              <a:rPr lang="fr-FR" altLang="fr-FR" sz="2800" b="1" i="1" dirty="0" smtClean="0"/>
              <a:t>demandeuses</a:t>
            </a:r>
            <a:r>
              <a:rPr lang="fr-FR" altLang="fr-FR" b="1" u="sng" dirty="0"/>
              <a:t/>
            </a:r>
            <a:br>
              <a:rPr lang="fr-FR" altLang="fr-FR" b="1" u="sng" dirty="0"/>
            </a:br>
            <a:endParaRPr lang="en-US" dirty="0"/>
          </a:p>
        </p:txBody>
      </p:sp>
    </p:spTree>
    <p:extLst>
      <p:ext uri="{BB962C8B-B14F-4D97-AF65-F5344CB8AC3E}">
        <p14:creationId xmlns:p14="http://schemas.microsoft.com/office/powerpoint/2010/main" val="3110133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p:cNvSpPr>
          <p:nvPr>
            <p:ph type="title" idx="4294967295"/>
          </p:nvPr>
        </p:nvSpPr>
        <p:spPr>
          <a:xfrm>
            <a:off x="-79955" y="140002"/>
            <a:ext cx="12683612" cy="873784"/>
          </a:xfrm>
        </p:spPr>
        <p:txBody>
          <a:bodyPr>
            <a:normAutofit/>
          </a:bodyPr>
          <a:lstStyle/>
          <a:p>
            <a:r>
              <a:rPr lang="fr-FR" altLang="fr-FR" sz="3600" b="1" dirty="0" smtClean="0">
                <a:latin typeface="Times New Roman" panose="02020603050405020304" pitchFamily="18" charset="0"/>
              </a:rPr>
              <a:t>Les </a:t>
            </a:r>
            <a:r>
              <a:rPr lang="fr-FR" altLang="fr-FR" sz="3600" b="1" dirty="0">
                <a:latin typeface="Times New Roman" panose="02020603050405020304" pitchFamily="18" charset="0"/>
              </a:rPr>
              <a:t>différentes étapes dans la </a:t>
            </a:r>
            <a:r>
              <a:rPr lang="fr-FR" altLang="fr-FR" sz="3600" b="1" dirty="0" smtClean="0">
                <a:latin typeface="Times New Roman" panose="02020603050405020304" pitchFamily="18" charset="0"/>
              </a:rPr>
              <a:t>mission d’accompagnement</a:t>
            </a:r>
            <a:endParaRPr lang="fr-FR" altLang="fr-FR" sz="3600" b="1" dirty="0">
              <a:latin typeface="Times New Roman" panose="02020603050405020304" pitchFamily="18" charset="0"/>
            </a:endParaRPr>
          </a:p>
        </p:txBody>
      </p:sp>
      <p:sp>
        <p:nvSpPr>
          <p:cNvPr id="84995" name="Rectangle 3"/>
          <p:cNvSpPr>
            <a:spLocks noGrp="1"/>
          </p:cNvSpPr>
          <p:nvPr>
            <p:ph type="body" idx="4294967295"/>
          </p:nvPr>
        </p:nvSpPr>
        <p:spPr>
          <a:xfrm>
            <a:off x="3962400" y="2319338"/>
            <a:ext cx="8229600" cy="3773487"/>
          </a:xfrm>
        </p:spPr>
        <p:txBody>
          <a:bodyPr/>
          <a:lstStyle/>
          <a:p>
            <a:pPr marL="0" indent="0">
              <a:buNone/>
            </a:pPr>
            <a:r>
              <a:rPr lang="fr-FR" altLang="fr-FR" b="1" smtClean="0"/>
              <a:t> </a:t>
            </a:r>
            <a:endParaRPr lang="fr-FR" altLang="fr-FR" b="1" u="sng" smtClean="0"/>
          </a:p>
        </p:txBody>
      </p:sp>
      <p:sp>
        <p:nvSpPr>
          <p:cNvPr id="84996" name="Text Box 4"/>
          <p:cNvSpPr txBox="1">
            <a:spLocks noChangeArrowheads="1"/>
          </p:cNvSpPr>
          <p:nvPr/>
        </p:nvSpPr>
        <p:spPr bwMode="auto">
          <a:xfrm>
            <a:off x="840658" y="1448970"/>
            <a:ext cx="11150941"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fr-FR" altLang="fr-FR" sz="2800" dirty="0">
                <a:latin typeface="+mn-lt"/>
                <a:cs typeface="Arial" panose="020B0604020202020204" pitchFamily="34" charset="0"/>
              </a:rPr>
              <a:t> L’instauration du dialogue entre l’élève et le tuteur passe par la mise en confiance </a:t>
            </a:r>
          </a:p>
          <a:p>
            <a:pPr eaLnBrk="1" hangingPunct="1">
              <a:buFontTx/>
              <a:buChar char="-"/>
            </a:pPr>
            <a:r>
              <a:rPr lang="fr-FR" altLang="fr-FR" sz="2800" dirty="0">
                <a:latin typeface="+mn-lt"/>
                <a:cs typeface="Arial" panose="020B0604020202020204" pitchFamily="34" charset="0"/>
              </a:rPr>
              <a:t> l’analyse d’un projet réussi par l’élève </a:t>
            </a:r>
          </a:p>
          <a:p>
            <a:pPr eaLnBrk="1" hangingPunct="1">
              <a:buFontTx/>
              <a:buChar char="-"/>
            </a:pPr>
            <a:r>
              <a:rPr lang="fr-FR" altLang="fr-FR" sz="2800" dirty="0">
                <a:latin typeface="+mn-lt"/>
                <a:cs typeface="Arial" panose="020B0604020202020204" pitchFamily="34" charset="0"/>
              </a:rPr>
              <a:t> la prise de conscience de la « transférabilité » des compétences ; les compétences sont universelles qu’elles soient scolaires ou non (la concentration, le raisonnement, la déduction, la recherche d’informations, l’autocorrection, l’autoévaluation, la mémorisation, la restitution…) </a:t>
            </a:r>
          </a:p>
          <a:p>
            <a:pPr eaLnBrk="1" hangingPunct="1">
              <a:buFontTx/>
              <a:buChar char="-"/>
            </a:pPr>
            <a:r>
              <a:rPr lang="fr-FR" altLang="fr-FR" sz="2800" dirty="0">
                <a:latin typeface="+mn-lt"/>
                <a:cs typeface="Arial" panose="020B0604020202020204" pitchFamily="34" charset="0"/>
              </a:rPr>
              <a:t> l’analyse d’un échec, d’une difficulté </a:t>
            </a:r>
          </a:p>
          <a:p>
            <a:pPr eaLnBrk="1" hangingPunct="1">
              <a:buFontTx/>
              <a:buChar char="-"/>
            </a:pPr>
            <a:r>
              <a:rPr lang="fr-FR" altLang="fr-FR" sz="2800" dirty="0">
                <a:latin typeface="+mn-lt"/>
                <a:cs typeface="Arial" panose="020B0604020202020204" pitchFamily="34" charset="0"/>
              </a:rPr>
              <a:t> la formulation par l’élève d’objectifs précis et crédibles pour sa scolarité </a:t>
            </a:r>
          </a:p>
          <a:p>
            <a:pPr eaLnBrk="1" hangingPunct="1">
              <a:buFontTx/>
              <a:buChar char="-"/>
            </a:pPr>
            <a:r>
              <a:rPr lang="fr-FR" altLang="fr-FR" sz="2800" dirty="0">
                <a:latin typeface="+mn-lt"/>
                <a:cs typeface="Arial" panose="020B0604020202020204" pitchFamily="34" charset="0"/>
              </a:rPr>
              <a:t> l’analyse des tâches réalisées en fonction de ces objectifs </a:t>
            </a:r>
          </a:p>
          <a:p>
            <a:pPr eaLnBrk="1" hangingPunct="1"/>
            <a:r>
              <a:rPr lang="fr-FR" altLang="fr-FR" sz="2800" dirty="0">
                <a:latin typeface="+mn-lt"/>
                <a:cs typeface="Arial" panose="020B0604020202020204" pitchFamily="34" charset="0"/>
              </a:rPr>
              <a:t>- l’engagement de l’élève</a:t>
            </a:r>
          </a:p>
        </p:txBody>
      </p:sp>
      <p:sp>
        <p:nvSpPr>
          <p:cNvPr id="2" name="Espace réservé du pied de page 1"/>
          <p:cNvSpPr>
            <a:spLocks noGrp="1"/>
          </p:cNvSpPr>
          <p:nvPr>
            <p:ph type="ftr" sz="quarter" idx="11"/>
          </p:nvPr>
        </p:nvSpPr>
        <p:spPr>
          <a:xfrm>
            <a:off x="2719763" y="6529387"/>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3090317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105010" y="1732935"/>
            <a:ext cx="10018713" cy="2868562"/>
          </a:xfrm>
        </p:spPr>
        <p:txBody>
          <a:bodyPr>
            <a:normAutofit fontScale="90000"/>
          </a:bodyPr>
          <a:lstStyle/>
          <a:p>
            <a:r>
              <a:rPr lang="fr-FR" altLang="fr-FR" sz="4400" b="1" dirty="0">
                <a:latin typeface="Times New Roman" panose="02020603050405020304" pitchFamily="18" charset="0"/>
                <a:cs typeface="Times New Roman" panose="02020603050405020304" pitchFamily="18" charset="0"/>
              </a:rPr>
              <a:t>L’entretien un outil privilégié dans l’accompagnement des jeunes </a:t>
            </a:r>
            <a:r>
              <a:rPr lang="fr-FR" altLang="fr-FR" sz="4400" b="1" dirty="0" smtClean="0">
                <a:latin typeface="Times New Roman" panose="02020603050405020304" pitchFamily="18" charset="0"/>
                <a:cs typeface="Times New Roman" panose="02020603050405020304" pitchFamily="18" charset="0"/>
              </a:rPr>
              <a:t/>
            </a:r>
            <a:br>
              <a:rPr lang="fr-FR" altLang="fr-FR" sz="4400" b="1" dirty="0" smtClean="0">
                <a:latin typeface="Times New Roman" panose="02020603050405020304" pitchFamily="18" charset="0"/>
                <a:cs typeface="Times New Roman" panose="02020603050405020304" pitchFamily="18" charset="0"/>
              </a:rPr>
            </a:br>
            <a:r>
              <a:rPr lang="fr-FR" altLang="fr-FR" sz="4400" b="1" dirty="0">
                <a:latin typeface="Times New Roman" panose="02020603050405020304" pitchFamily="18" charset="0"/>
                <a:cs typeface="Times New Roman" panose="02020603050405020304" pitchFamily="18" charset="0"/>
              </a:rPr>
              <a:t/>
            </a:r>
            <a:br>
              <a:rPr lang="fr-FR" altLang="fr-FR" sz="4400" b="1" dirty="0">
                <a:latin typeface="Times New Roman" panose="02020603050405020304" pitchFamily="18" charset="0"/>
                <a:cs typeface="Times New Roman" panose="02020603050405020304" pitchFamily="18" charset="0"/>
              </a:rPr>
            </a:br>
            <a:r>
              <a:rPr lang="fr-FR" altLang="fr-FR" sz="4800" dirty="0" smtClean="0">
                <a:solidFill>
                  <a:srgbClr val="C00000"/>
                </a:solidFill>
              </a:rPr>
              <a:t/>
            </a:r>
            <a:br>
              <a:rPr lang="fr-FR" altLang="fr-FR" sz="4800" dirty="0" smtClean="0">
                <a:solidFill>
                  <a:srgbClr val="C00000"/>
                </a:solidFill>
              </a:rPr>
            </a:br>
            <a:r>
              <a:rPr lang="fr-FR" sz="4900" b="1" dirty="0" smtClean="0"/>
              <a:t>La technique de l’e</a:t>
            </a:r>
            <a:r>
              <a:rPr lang="fr-FR" sz="4800" b="1" dirty="0" smtClean="0"/>
              <a:t>ntretien</a:t>
            </a:r>
            <a:endParaRPr lang="en-US" sz="4800" b="1" dirty="0"/>
          </a:p>
        </p:txBody>
      </p:sp>
      <p:sp>
        <p:nvSpPr>
          <p:cNvPr id="2" name="Espace réservé du pied de page 1"/>
          <p:cNvSpPr>
            <a:spLocks noGrp="1"/>
          </p:cNvSpPr>
          <p:nvPr>
            <p:ph type="ftr" sz="quarter" idx="11"/>
          </p:nvPr>
        </p:nvSpPr>
        <p:spPr>
          <a:xfrm>
            <a:off x="2572277" y="6310979"/>
            <a:ext cx="7084177" cy="365125"/>
          </a:xfrm>
        </p:spPr>
        <p:txBody>
          <a:bodyPr/>
          <a:lstStyle/>
          <a:p>
            <a:r>
              <a:rPr lang="fr-FR"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338114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idx="4294967295"/>
          </p:nvPr>
        </p:nvSpPr>
        <p:spPr>
          <a:xfrm>
            <a:off x="2168012" y="365125"/>
            <a:ext cx="8347587" cy="1325563"/>
          </a:xfrm>
        </p:spPr>
        <p:txBody>
          <a:bodyPr/>
          <a:lstStyle/>
          <a:p>
            <a:r>
              <a:rPr lang="fr-FR" altLang="fr-FR" sz="4000" b="1" dirty="0" smtClean="0">
                <a:solidFill>
                  <a:schemeClr val="hlink"/>
                </a:solidFill>
                <a:latin typeface="Times New Roman" panose="02020603050405020304" pitchFamily="18" charset="0"/>
              </a:rPr>
              <a:t>Qu’est ce qu’un entretien ?</a:t>
            </a:r>
            <a:endParaRPr lang="fr-FR" altLang="fr-FR" sz="4000" b="1" dirty="0">
              <a:solidFill>
                <a:schemeClr val="hlink"/>
              </a:solidFill>
              <a:latin typeface="Times New Roman" panose="02020603050405020304" pitchFamily="18" charset="0"/>
            </a:endParaRPr>
          </a:p>
        </p:txBody>
      </p:sp>
      <p:sp>
        <p:nvSpPr>
          <p:cNvPr id="67587" name="Rectangle 3"/>
          <p:cNvSpPr>
            <a:spLocks noGrp="1"/>
          </p:cNvSpPr>
          <p:nvPr>
            <p:ph type="body" idx="4294967295"/>
          </p:nvPr>
        </p:nvSpPr>
        <p:spPr>
          <a:xfrm>
            <a:off x="1750142" y="1445342"/>
            <a:ext cx="9370142" cy="4018833"/>
          </a:xfrm>
        </p:spPr>
        <p:txBody>
          <a:bodyPr>
            <a:normAutofit fontScale="92500" lnSpcReduction="10000"/>
          </a:bodyPr>
          <a:lstStyle/>
          <a:p>
            <a:pPr>
              <a:buFont typeface="Wingdings" panose="05000000000000000000" pitchFamily="2" charset="2"/>
              <a:buChar char="§"/>
            </a:pPr>
            <a:endParaRPr lang="fr-FR" altLang="fr-FR" sz="3200" i="1" dirty="0" smtClean="0">
              <a:solidFill>
                <a:srgbClr val="FF0000"/>
              </a:solidFill>
            </a:endParaRPr>
          </a:p>
          <a:p>
            <a:pPr>
              <a:buFont typeface="Wingdings" panose="05000000000000000000" pitchFamily="2" charset="2"/>
              <a:buChar char="§"/>
            </a:pPr>
            <a:r>
              <a:rPr lang="fr-FR" altLang="fr-FR" sz="3200" i="1" dirty="0" smtClean="0">
                <a:solidFill>
                  <a:srgbClr val="FF0000"/>
                </a:solidFill>
              </a:rPr>
              <a:t>Interaction</a:t>
            </a:r>
            <a:r>
              <a:rPr lang="fr-FR" altLang="fr-FR" sz="3200" i="1" dirty="0">
                <a:solidFill>
                  <a:srgbClr val="FF0000"/>
                </a:solidFill>
              </a:rPr>
              <a:t>, essentiellement verbale</a:t>
            </a:r>
            <a:r>
              <a:rPr lang="fr-FR" altLang="fr-FR" sz="3200" dirty="0"/>
              <a:t>, entre deux personnes en contact direct </a:t>
            </a:r>
            <a:r>
              <a:rPr lang="fr-FR" altLang="fr-FR" sz="3200" i="1" dirty="0">
                <a:solidFill>
                  <a:srgbClr val="FF0000"/>
                </a:solidFill>
              </a:rPr>
              <a:t>avec un objectif préalablement posé</a:t>
            </a:r>
            <a:r>
              <a:rPr lang="fr-FR" altLang="fr-FR" sz="3200" dirty="0">
                <a:solidFill>
                  <a:srgbClr val="FF0000"/>
                </a:solidFill>
              </a:rPr>
              <a:t> .</a:t>
            </a:r>
          </a:p>
          <a:p>
            <a:pPr marL="0" indent="0"/>
            <a:endParaRPr lang="fr-FR" altLang="fr-FR" sz="3200" dirty="0">
              <a:solidFill>
                <a:srgbClr val="FF0000"/>
              </a:solidFill>
            </a:endParaRPr>
          </a:p>
          <a:p>
            <a:pPr>
              <a:buFont typeface="Wingdings" panose="05000000000000000000" pitchFamily="2" charset="2"/>
              <a:buChar char="§"/>
            </a:pPr>
            <a:r>
              <a:rPr lang="fr-FR" altLang="fr-FR" sz="3200" dirty="0" smtClean="0"/>
              <a:t> L'entretien </a:t>
            </a:r>
            <a:r>
              <a:rPr lang="fr-FR" altLang="fr-FR" sz="3200" dirty="0"/>
              <a:t>vise, par exemple, </a:t>
            </a:r>
            <a:r>
              <a:rPr lang="fr-FR" altLang="fr-FR" sz="3200" i="1" dirty="0"/>
              <a:t>à </a:t>
            </a:r>
            <a:r>
              <a:rPr lang="fr-FR" altLang="fr-FR" sz="3200" i="1" dirty="0">
                <a:solidFill>
                  <a:srgbClr val="FF0000"/>
                </a:solidFill>
              </a:rPr>
              <a:t>aider</a:t>
            </a:r>
            <a:r>
              <a:rPr lang="fr-FR" altLang="fr-FR" sz="3200" dirty="0"/>
              <a:t> ou orienter autrui, à soigner ou</a:t>
            </a:r>
            <a:r>
              <a:rPr lang="fr-FR" altLang="fr-FR" sz="3200" i="1" dirty="0"/>
              <a:t> </a:t>
            </a:r>
            <a:r>
              <a:rPr lang="fr-FR" altLang="fr-FR" sz="3200" i="1" dirty="0">
                <a:solidFill>
                  <a:srgbClr val="FF0000"/>
                </a:solidFill>
              </a:rPr>
              <a:t>accompagner</a:t>
            </a:r>
            <a:r>
              <a:rPr lang="fr-FR" altLang="fr-FR" sz="3200" dirty="0"/>
              <a:t> une personne (entretien à visée thérapeutique ou éducative).</a:t>
            </a:r>
          </a:p>
          <a:p>
            <a:pPr marL="0" indent="0"/>
            <a:endParaRPr lang="fr-FR" altLang="fr-FR" b="1" u="sng" dirty="0"/>
          </a:p>
        </p:txBody>
      </p:sp>
      <p:sp>
        <p:nvSpPr>
          <p:cNvPr id="2" name="Espace réservé du pied de page 1"/>
          <p:cNvSpPr>
            <a:spLocks noGrp="1"/>
          </p:cNvSpPr>
          <p:nvPr>
            <p:ph type="ftr" sz="quarter" idx="11"/>
          </p:nvPr>
        </p:nvSpPr>
        <p:spPr>
          <a:xfrm>
            <a:off x="2528034" y="649287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2744160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idx="4294967295"/>
          </p:nvPr>
        </p:nvSpPr>
        <p:spPr>
          <a:xfrm>
            <a:off x="1592826" y="589757"/>
            <a:ext cx="9689690" cy="1143000"/>
          </a:xfrm>
        </p:spPr>
        <p:txBody>
          <a:bodyPr>
            <a:normAutofit fontScale="90000"/>
          </a:bodyPr>
          <a:lstStyle/>
          <a:p>
            <a:r>
              <a:rPr lang="fr-FR" altLang="fr-FR" sz="4000" b="1" dirty="0"/>
              <a:t> </a:t>
            </a:r>
            <a:r>
              <a:rPr lang="fr-FR" altLang="fr-FR" sz="4400" b="1" dirty="0" smtClean="0"/>
              <a:t>Les différentes typologies de </a:t>
            </a:r>
            <a:r>
              <a:rPr lang="fr-FR" altLang="fr-FR" sz="4400" b="1" dirty="0">
                <a:latin typeface="Times New Roman" panose="02020603050405020304" pitchFamily="18" charset="0"/>
              </a:rPr>
              <a:t>l</a:t>
            </a:r>
            <a:r>
              <a:rPr lang="fr-FR" altLang="fr-FR" sz="4400" b="1" dirty="0" smtClean="0">
                <a:latin typeface="Times New Roman" panose="02020603050405020304" pitchFamily="18" charset="0"/>
              </a:rPr>
              <a:t>’entretien</a:t>
            </a:r>
            <a:r>
              <a:rPr lang="fr-FR" altLang="fr-FR" sz="4400" b="1" dirty="0" smtClean="0"/>
              <a:t> </a:t>
            </a:r>
            <a:endParaRPr lang="fr-FR" altLang="fr-FR" sz="4400" b="1" dirty="0"/>
          </a:p>
        </p:txBody>
      </p:sp>
      <p:sp>
        <p:nvSpPr>
          <p:cNvPr id="68611" name="Rectangle 3"/>
          <p:cNvSpPr>
            <a:spLocks noGrp="1"/>
          </p:cNvSpPr>
          <p:nvPr>
            <p:ph type="body" idx="4294967295"/>
          </p:nvPr>
        </p:nvSpPr>
        <p:spPr>
          <a:xfrm>
            <a:off x="2177845" y="2024370"/>
            <a:ext cx="8229600" cy="3773487"/>
          </a:xfrm>
        </p:spPr>
        <p:txBody>
          <a:bodyPr>
            <a:normAutofit fontScale="77500" lnSpcReduction="20000"/>
          </a:bodyPr>
          <a:lstStyle/>
          <a:p>
            <a:pPr marL="0" indent="0">
              <a:buNone/>
            </a:pPr>
            <a:endParaRPr lang="fr-FR" altLang="fr-FR" dirty="0"/>
          </a:p>
          <a:p>
            <a:pPr marL="0" indent="0">
              <a:buNone/>
            </a:pPr>
            <a:r>
              <a:rPr lang="fr-FR" altLang="fr-FR" sz="3600" dirty="0"/>
              <a:t>Les typologies des entretiens sont variées </a:t>
            </a:r>
          </a:p>
          <a:p>
            <a:pPr lvl="1">
              <a:buFont typeface="Wingdings" panose="05000000000000000000" pitchFamily="2" charset="2"/>
              <a:buChar char="§"/>
            </a:pPr>
            <a:r>
              <a:rPr lang="fr-FR" altLang="fr-FR" sz="4300" i="1" dirty="0" smtClean="0">
                <a:solidFill>
                  <a:srgbClr val="FF0000"/>
                </a:solidFill>
              </a:rPr>
              <a:t> l’entretien </a:t>
            </a:r>
            <a:r>
              <a:rPr lang="fr-FR" altLang="fr-FR" sz="4300" i="1" dirty="0">
                <a:solidFill>
                  <a:srgbClr val="FF0000"/>
                </a:solidFill>
              </a:rPr>
              <a:t>directif</a:t>
            </a:r>
          </a:p>
          <a:p>
            <a:pPr marL="811213" lvl="1" indent="-354013">
              <a:buFont typeface="Wingdings" panose="05000000000000000000" pitchFamily="2" charset="2"/>
              <a:buChar char="§"/>
            </a:pPr>
            <a:r>
              <a:rPr lang="fr-FR" altLang="fr-FR" sz="4300" i="1" dirty="0" smtClean="0">
                <a:solidFill>
                  <a:srgbClr val="FF0000"/>
                </a:solidFill>
              </a:rPr>
              <a:t>l’entretien </a:t>
            </a:r>
            <a:r>
              <a:rPr lang="fr-FR" altLang="fr-FR" sz="4300" i="1" dirty="0">
                <a:solidFill>
                  <a:srgbClr val="FF0000"/>
                </a:solidFill>
              </a:rPr>
              <a:t>semi directif</a:t>
            </a:r>
            <a:endParaRPr lang="fr-FR" altLang="fr-FR" sz="4300" dirty="0"/>
          </a:p>
          <a:p>
            <a:pPr lvl="1">
              <a:buFont typeface="Wingdings" panose="05000000000000000000" pitchFamily="2" charset="2"/>
              <a:buChar char="§"/>
            </a:pPr>
            <a:r>
              <a:rPr lang="fr-FR" altLang="fr-FR" sz="4300" i="1" dirty="0">
                <a:solidFill>
                  <a:srgbClr val="FF0000"/>
                </a:solidFill>
              </a:rPr>
              <a:t> </a:t>
            </a:r>
            <a:r>
              <a:rPr lang="fr-FR" altLang="fr-FR" sz="4300" i="1" dirty="0" smtClean="0">
                <a:solidFill>
                  <a:srgbClr val="FF0000"/>
                </a:solidFill>
              </a:rPr>
              <a:t>l’entretien </a:t>
            </a:r>
            <a:r>
              <a:rPr lang="fr-FR" altLang="fr-FR" sz="4300" i="1" dirty="0">
                <a:solidFill>
                  <a:srgbClr val="FF0000"/>
                </a:solidFill>
              </a:rPr>
              <a:t>non-directif</a:t>
            </a:r>
            <a:r>
              <a:rPr lang="fr-FR" altLang="fr-FR" sz="4300" dirty="0"/>
              <a:t>, largement étudié et mis au point par Carl Rogers) </a:t>
            </a:r>
            <a:r>
              <a:rPr lang="fr-FR" altLang="fr-FR" sz="4300" dirty="0" smtClean="0"/>
              <a:t>: principe de l’écoute active</a:t>
            </a:r>
            <a:endParaRPr lang="fr-FR" altLang="fr-FR" sz="4300" dirty="0"/>
          </a:p>
          <a:p>
            <a:pPr marL="0" indent="0"/>
            <a:endParaRPr lang="fr-FR" altLang="fr-FR" dirty="0"/>
          </a:p>
          <a:p>
            <a:pPr marL="0" indent="0"/>
            <a:endParaRPr lang="fr-FR" altLang="fr-FR" b="1" u="sng" dirty="0"/>
          </a:p>
        </p:txBody>
      </p:sp>
      <p:sp>
        <p:nvSpPr>
          <p:cNvPr id="68612" name="Rectangle 3"/>
          <p:cNvSpPr>
            <a:spLocks/>
          </p:cNvSpPr>
          <p:nvPr/>
        </p:nvSpPr>
        <p:spPr bwMode="auto">
          <a:xfrm>
            <a:off x="1992313" y="2349500"/>
            <a:ext cx="8229600" cy="377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20000"/>
              </a:spcBef>
              <a:buFont typeface="Arial" panose="020B0604020202020204" pitchFamily="34" charset="0"/>
              <a:buNone/>
            </a:pPr>
            <a:r>
              <a:rPr lang="fr-FR" altLang="fr-FR" sz="3200" b="1">
                <a:latin typeface="Calibri" panose="020F0502020204030204" pitchFamily="34" charset="0"/>
              </a:rPr>
              <a:t> </a:t>
            </a:r>
            <a:endParaRPr lang="fr-FR" altLang="fr-FR" sz="3200" b="1" u="sng">
              <a:latin typeface="Calibri" panose="020F0502020204030204" pitchFamily="34" charset="0"/>
            </a:endParaRPr>
          </a:p>
        </p:txBody>
      </p:sp>
      <p:sp>
        <p:nvSpPr>
          <p:cNvPr id="2" name="Espace réservé du pied de page 1"/>
          <p:cNvSpPr>
            <a:spLocks noGrp="1"/>
          </p:cNvSpPr>
          <p:nvPr>
            <p:ph type="ftr" sz="quarter" idx="11"/>
          </p:nvPr>
        </p:nvSpPr>
        <p:spPr>
          <a:xfrm>
            <a:off x="2565024" y="649287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4011658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idx="4294967295"/>
          </p:nvPr>
        </p:nvSpPr>
        <p:spPr>
          <a:xfrm>
            <a:off x="0" y="1076632"/>
            <a:ext cx="12078929" cy="5401546"/>
          </a:xfrm>
        </p:spPr>
        <p:txBody>
          <a:bodyPr>
            <a:normAutofit fontScale="90000"/>
          </a:bodyPr>
          <a:lstStyle/>
          <a:p>
            <a:pPr marL="0" indent="0" algn="l">
              <a:lnSpc>
                <a:spcPct val="80000"/>
              </a:lnSpc>
            </a:pPr>
            <a:r>
              <a:rPr lang="fr-FR" altLang="fr-FR" sz="4000" dirty="0" smtClean="0">
                <a:solidFill>
                  <a:srgbClr val="C00000"/>
                </a:solidFill>
              </a:rPr>
              <a:t/>
            </a:r>
            <a:br>
              <a:rPr lang="fr-FR" altLang="fr-FR" sz="4000" dirty="0" smtClean="0">
                <a:solidFill>
                  <a:srgbClr val="C00000"/>
                </a:solidFill>
              </a:rPr>
            </a:br>
            <a:r>
              <a:rPr lang="fr-FR" altLang="fr-FR" sz="4000" dirty="0" smtClean="0">
                <a:solidFill>
                  <a:srgbClr val="C00000"/>
                </a:solidFill>
              </a:rPr>
              <a:t>											</a:t>
            </a:r>
            <a:r>
              <a:rPr lang="fr-FR" altLang="fr-FR" sz="4400" b="1" dirty="0" smtClean="0">
                <a:latin typeface="Times New Roman" panose="02020603050405020304" pitchFamily="18" charset="0"/>
                <a:cs typeface="Times New Roman" panose="02020603050405020304" pitchFamily="18" charset="0"/>
              </a:rPr>
              <a:t>Modalités</a:t>
            </a:r>
            <a:r>
              <a:rPr lang="fr-FR" altLang="fr-FR" sz="4000" dirty="0">
                <a:solidFill>
                  <a:srgbClr val="C00000"/>
                </a:solidFill>
              </a:rPr>
              <a:t/>
            </a:r>
            <a:br>
              <a:rPr lang="fr-FR" altLang="fr-FR" sz="4000" dirty="0">
                <a:solidFill>
                  <a:srgbClr val="C00000"/>
                </a:solidFill>
              </a:rPr>
            </a:br>
            <a:r>
              <a:rPr lang="fr-FR" altLang="fr-FR" sz="4000" dirty="0" smtClean="0">
                <a:solidFill>
                  <a:srgbClr val="C00000"/>
                </a:solidFill>
              </a:rPr>
              <a:t/>
            </a:r>
            <a:br>
              <a:rPr lang="fr-FR" altLang="fr-FR" sz="4000" dirty="0" smtClean="0">
                <a:solidFill>
                  <a:srgbClr val="C00000"/>
                </a:solidFill>
              </a:rPr>
            </a:br>
            <a:r>
              <a:rPr lang="fr-FR" altLang="fr-FR" sz="3600" dirty="0" smtClean="0">
                <a:solidFill>
                  <a:srgbClr val="C00000"/>
                </a:solidFill>
              </a:rPr>
              <a:t> 				</a:t>
            </a:r>
            <a:r>
              <a:rPr lang="fr-FR" altLang="fr-FR" sz="3600" b="1" dirty="0" smtClean="0">
                <a:solidFill>
                  <a:schemeClr val="hlink"/>
                </a:solidFill>
                <a:latin typeface="Times New Roman" panose="02020603050405020304" pitchFamily="18" charset="0"/>
              </a:rPr>
              <a:t>L’entretien directif : </a:t>
            </a:r>
            <a:r>
              <a:rPr lang="fr-FR" altLang="fr-FR" sz="3600" dirty="0" smtClean="0">
                <a:solidFill>
                  <a:srgbClr val="FF0000"/>
                </a:solidFill>
              </a:rPr>
              <a:t>Proche du questionnaire</a:t>
            </a:r>
            <a:r>
              <a:rPr lang="fr-FR" altLang="fr-FR" sz="3600" dirty="0" smtClean="0">
                <a:solidFill>
                  <a:srgbClr val="C00000"/>
                </a:solidFill>
              </a:rPr>
              <a:t> </a:t>
            </a:r>
            <a:br>
              <a:rPr lang="fr-FR" altLang="fr-FR" sz="3600" dirty="0" smtClean="0">
                <a:solidFill>
                  <a:srgbClr val="C00000"/>
                </a:solidFill>
              </a:rPr>
            </a:br>
            <a:r>
              <a:rPr lang="fr-FR" altLang="fr-FR" sz="3600" dirty="0" smtClean="0"/>
              <a:t>L’accompagnateur sait où il veut arriver. Il pose des questions au jeune qui le mèneront jusqu'au but initialement connu … </a:t>
            </a:r>
            <a:br>
              <a:rPr lang="fr-FR" altLang="fr-FR" sz="3600" dirty="0" smtClean="0"/>
            </a:br>
            <a:r>
              <a:rPr lang="fr-FR" altLang="fr-FR" sz="3600" dirty="0" smtClean="0"/>
              <a:t/>
            </a:r>
            <a:br>
              <a:rPr lang="fr-FR" altLang="fr-FR" sz="3600" dirty="0" smtClean="0"/>
            </a:br>
            <a:r>
              <a:rPr lang="fr-FR" altLang="fr-FR" sz="3600" dirty="0" smtClean="0"/>
              <a:t>				</a:t>
            </a:r>
            <a:r>
              <a:rPr lang="fr-FR" altLang="fr-FR" sz="3600" b="1" dirty="0" smtClean="0">
                <a:solidFill>
                  <a:schemeClr val="hlink"/>
                </a:solidFill>
                <a:latin typeface="Times New Roman" panose="02020603050405020304" pitchFamily="18" charset="0"/>
              </a:rPr>
              <a:t>L’entretien semi directif:</a:t>
            </a:r>
            <a:r>
              <a:rPr lang="fr-FR" altLang="fr-FR" sz="3600" dirty="0" smtClean="0"/>
              <a:t> </a:t>
            </a:r>
            <a:br>
              <a:rPr lang="fr-FR" altLang="fr-FR" sz="3600" dirty="0" smtClean="0"/>
            </a:br>
            <a:r>
              <a:rPr lang="fr-FR" altLang="fr-FR" sz="3600" dirty="0" smtClean="0"/>
              <a:t>L’accompagnateur part d’</a:t>
            </a:r>
            <a:r>
              <a:rPr lang="fr-FR" altLang="fr-FR" sz="3600" dirty="0" smtClean="0">
                <a:latin typeface="Calibri" panose="020F0502020204030204" pitchFamily="34" charset="0"/>
              </a:rPr>
              <a:t> un certain nombre de thèmes ou de questions à explorer</a:t>
            </a:r>
            <a:r>
              <a:rPr lang="fr-FR" altLang="fr-FR" sz="3600" b="1" dirty="0" smtClean="0">
                <a:solidFill>
                  <a:schemeClr val="hlink"/>
                </a:solidFill>
                <a:latin typeface="Times New Roman" panose="02020603050405020304" pitchFamily="18" charset="0"/>
              </a:rPr>
              <a:t> </a:t>
            </a:r>
            <a:br>
              <a:rPr lang="fr-FR" altLang="fr-FR" sz="3600" b="1" dirty="0" smtClean="0">
                <a:solidFill>
                  <a:schemeClr val="hlink"/>
                </a:solidFill>
                <a:latin typeface="Times New Roman" panose="02020603050405020304" pitchFamily="18" charset="0"/>
              </a:rPr>
            </a:br>
            <a:r>
              <a:rPr lang="fr-FR" altLang="fr-FR" sz="3600" b="1" dirty="0" smtClean="0">
                <a:solidFill>
                  <a:schemeClr val="hlink"/>
                </a:solidFill>
                <a:latin typeface="Times New Roman" panose="02020603050405020304" pitchFamily="18" charset="0"/>
              </a:rPr>
              <a:t/>
            </a:r>
            <a:br>
              <a:rPr lang="fr-FR" altLang="fr-FR" sz="3600" b="1" dirty="0" smtClean="0">
                <a:solidFill>
                  <a:schemeClr val="hlink"/>
                </a:solidFill>
                <a:latin typeface="Times New Roman" panose="02020603050405020304" pitchFamily="18" charset="0"/>
              </a:rPr>
            </a:br>
            <a:r>
              <a:rPr lang="fr-FR" altLang="fr-FR" sz="3600" b="1" dirty="0" smtClean="0">
                <a:solidFill>
                  <a:schemeClr val="hlink"/>
                </a:solidFill>
                <a:latin typeface="Times New Roman" panose="02020603050405020304" pitchFamily="18" charset="0"/>
              </a:rPr>
              <a:t>				L’entretien non directif </a:t>
            </a:r>
            <a:r>
              <a:rPr lang="fr-FR" altLang="fr-FR" sz="3600" dirty="0" smtClean="0"/>
              <a:t>« Entretien centré sur la personne" en référence au psychologue américain </a:t>
            </a:r>
            <a:r>
              <a:rPr lang="fr-FR" altLang="fr-FR" sz="3600" dirty="0" smtClean="0">
                <a:hlinkClick r:id="rId2" tooltip="Carl Rogers"/>
              </a:rPr>
              <a:t>Carl Rogers</a:t>
            </a:r>
            <a:r>
              <a:rPr lang="fr-FR" altLang="fr-FR" sz="3600" dirty="0" smtClean="0"/>
              <a:t>.</a:t>
            </a:r>
            <a:br>
              <a:rPr lang="fr-FR" altLang="fr-FR" sz="3600" dirty="0" smtClean="0"/>
            </a:br>
            <a:r>
              <a:rPr lang="fr-FR" altLang="fr-FR" sz="3600" dirty="0" smtClean="0"/>
              <a:t>L‘accompagnateur laisse la personne libre de choisir les thèmes à aborder</a:t>
            </a:r>
            <a:br>
              <a:rPr lang="fr-FR" altLang="fr-FR" sz="3600" dirty="0" smtClean="0"/>
            </a:br>
            <a:r>
              <a:rPr lang="fr-FR" altLang="fr-FR" sz="3600" dirty="0" smtClean="0"/>
              <a:t/>
            </a:r>
            <a:br>
              <a:rPr lang="fr-FR" altLang="fr-FR" sz="3600" dirty="0" smtClean="0"/>
            </a:br>
            <a:r>
              <a:rPr lang="fr-FR" altLang="fr-FR" sz="4000" dirty="0" smtClean="0"/>
              <a:t/>
            </a:r>
            <a:br>
              <a:rPr lang="fr-FR" altLang="fr-FR" sz="4000" dirty="0" smtClean="0"/>
            </a:br>
            <a:endParaRPr lang="fr-FR" altLang="fr-FR" sz="4000" dirty="0">
              <a:solidFill>
                <a:srgbClr val="C00000"/>
              </a:solidFill>
            </a:endParaRPr>
          </a:p>
        </p:txBody>
      </p:sp>
      <p:sp>
        <p:nvSpPr>
          <p:cNvPr id="2" name="Espace réservé du pied de page 1"/>
          <p:cNvSpPr>
            <a:spLocks noGrp="1"/>
          </p:cNvSpPr>
          <p:nvPr>
            <p:ph type="ftr" sz="quarter" idx="11"/>
          </p:nvPr>
        </p:nvSpPr>
        <p:spPr>
          <a:xfrm>
            <a:off x="2497375" y="6492875"/>
            <a:ext cx="7084177" cy="365125"/>
          </a:xfrm>
        </p:spPr>
        <p:txBody>
          <a:bodyPr/>
          <a:lstStyle/>
          <a:p>
            <a:r>
              <a:rPr lang="fr-FR" dirty="0" smtClean="0"/>
              <a:t>Formation Formateurs niveau2 </a:t>
            </a:r>
            <a:r>
              <a:rPr lang="fr-FR" dirty="0" err="1" smtClean="0"/>
              <a:t>dispositf</a:t>
            </a:r>
            <a:r>
              <a:rPr lang="fr-FR" dirty="0" smtClean="0"/>
              <a:t> de l'entretien 30/11/2016</a:t>
            </a:r>
            <a:endParaRPr lang="fr-FR" dirty="0"/>
          </a:p>
        </p:txBody>
      </p:sp>
    </p:spTree>
    <p:extLst>
      <p:ext uri="{BB962C8B-B14F-4D97-AF65-F5344CB8AC3E}">
        <p14:creationId xmlns:p14="http://schemas.microsoft.com/office/powerpoint/2010/main" val="806857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e">
  <a:themeElements>
    <a:clrScheme name="Nuances de gri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Parallax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TM03457496[[fn=Parallaxe]]</Template>
  <TotalTime>380</TotalTime>
  <Words>1092</Words>
  <Application>Microsoft Office PowerPoint</Application>
  <PresentationFormat>Grand écran</PresentationFormat>
  <Paragraphs>271</Paragraphs>
  <Slides>27</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27</vt:i4>
      </vt:variant>
    </vt:vector>
  </HeadingPairs>
  <TitlesOfParts>
    <vt:vector size="35" baseType="lpstr">
      <vt:lpstr>Arial</vt:lpstr>
      <vt:lpstr>Calibri</vt:lpstr>
      <vt:lpstr>Century Gothic</vt:lpstr>
      <vt:lpstr>Corbel</vt:lpstr>
      <vt:lpstr>Times New Roman</vt:lpstr>
      <vt:lpstr>Trebuchet MS</vt:lpstr>
      <vt:lpstr>Wingdings</vt:lpstr>
      <vt:lpstr>Parallaxe</vt:lpstr>
      <vt:lpstr>Former aux dispositifs d’entretiens  L’entretien comme moyen de favoriser l’accrochage scolaire :  Comment ? À quelles conditions? </vt:lpstr>
      <vt:lpstr>Accompagner: une nouvelle posture</vt:lpstr>
      <vt:lpstr>  </vt:lpstr>
      <vt:lpstr>La posture d'accompagnement</vt:lpstr>
      <vt:lpstr>Les différentes étapes dans la mission d’accompagnement</vt:lpstr>
      <vt:lpstr>L’entretien un outil privilégié dans l’accompagnement des jeunes    La technique de l’entretien</vt:lpstr>
      <vt:lpstr>Qu’est ce qu’un entretien ?</vt:lpstr>
      <vt:lpstr> Les différentes typologies de l’entretien </vt:lpstr>
      <vt:lpstr>            Modalités       L’entretien directif : Proche du questionnaire  L’accompagnateur sait où il veut arriver. Il pose des questions au jeune qui le mèneront jusqu'au but initialement connu …       L’entretien semi directif:  L’accompagnateur part d’ un certain nombre de thèmes ou de questions à explorer       L’entretien non directif « Entretien centré sur la personne" en référence au psychologue américain Carl Rogers. L‘accompagnateur laisse la personne libre de choisir les thèmes à aborder   </vt:lpstr>
      <vt:lpstr> La posture pour l’entretien</vt:lpstr>
      <vt:lpstr>Les objectifs du « tuteur »  enseignant en entretien   Aider les élèves :  -  à découvrir en eux les ressources nécessaires pour atteindre les objectifs de réussite ; -  à prendre conscience de leurs comportements, de leurs représentations, qui sont à l’origine de leurs freins, mais aussi de leurs compétences pour la réussite ; -  à comprendre les conséquences de leurs choix de comportement ; -  à choisir eux-mêmes les solutions qui leur apparaîtront constructives, motivantes et nouvelles ; -  à prioriser ces solutions afin de réussir progressivement. </vt:lpstr>
      <vt:lpstr>                                      L’entretien : Conseils pratiques  Débuter et clore l'entretien  - L'introduction de l'entretien est primordiale. S'assurer que le jeune connaît les raisons de l'entretien, accepte le principe de l’accompagnement. - Débutez en conséquence par une présentation : vous, l'objectif de ce travail, le rythme des rencontres, la durée, la confidentialité, etc - La clôture de l‘entretien  est de la responsabilité du tuteur. - La dernière question de l'entretien sera toujours une question d'ouverture - Faire faire une « micro évaluation » - Faire une synthèse  Souvent, la fin officielle de l'entretien peut déclencher de nouveaux propos, tout aussi intéressants, voire plus…     </vt:lpstr>
      <vt:lpstr>                                     L’entretien : définir le cadre   -  Fixer les dates à l’avance.  - Fixer une durée (une demi-heure parait être le temps approprié).  - Choisir, autant que possible,  un lieu neutre.   - Respecter une certaine confidentialité  - Fixer des objectifs à l’entretien que l’on peut énoncer à l’élève ou fixer avec celui-ci (attentes de l’élève et du tuteur). S’il y en a plusieurs Rappeler les points abordés lors du dernier entretien   - Si le tuteur prend des notes, il en explique à l’élève la raison  </vt:lpstr>
      <vt:lpstr>                  L’entretien : Attitudes à éviter  Pour E.H. PORTER, il existe 5 attitudes qui ne facilitent pas l’expression   - Le jugement de valeur  ("c'est bien/mal de dire ça")  - L'interprétation  ("Tu dis çà parce qu'au fond...")  - L'encouragement gratuit ou la consolation  "Ne t'en fais pas !" « tout s’arrangera, … »   - La recherche de la solution immédiate  ("T'as qu'à...") On risque d’être autoritaire, la personne devient passive, on décide pour elle. Il faut écouter la souffrance avant de proposer des solutions, la personne doit avoir le sentiment de choisir, de s’approprier les réponses  - Le questionnement  (appel à des renseignements complémentaires ) ou l’enquête. L’entretien directif peut orienter le dialogue = on fait taire la souffrance sous les questions (sécurisant pour le tuteur)</vt:lpstr>
      <vt:lpstr>                L’entretien: Attitudes conseillées    Avant tout, avoir conscience de ses attitudes à l'égard d'autrui (cf. PORTER)   Importance de la réflexivité   • considération positive inconditionnelle d'autrui   • empathie (accueil des sentiments d'autrui)   • congruence (authenticité avec son propre "ressenti") </vt:lpstr>
      <vt:lpstr>La reformulation  Une technique facilitant l’empathie </vt:lpstr>
      <vt:lpstr>En résumé L’idée sous jacente est de « FAIRE DIRE PLUTOT QUE DIRE ». </vt:lpstr>
      <vt:lpstr>Présentation PowerPoint</vt:lpstr>
      <vt:lpstr>Présentation PowerPoint</vt:lpstr>
      <vt:lpstr>Qui ai-je envie de devenir ?  </vt:lpstr>
      <vt:lpstr>Présentation PowerPoint</vt:lpstr>
      <vt:lpstr>ANNEXES</vt:lpstr>
      <vt:lpstr>Se préparer à l’entretien premières observations</vt:lpstr>
      <vt:lpstr>Points à évoquer concernant la construction du projet </vt:lpstr>
      <vt:lpstr>Comment évoquer ces points ? </vt:lpstr>
      <vt:lpstr>Présentation PowerPoint</vt:lpstr>
      <vt:lpstr>Exemple de grille d’entretien par ex, dans le cadre d’un suivi « tutorat » ou pour démarrer l’entretien</vt:lpstr>
    </vt:vector>
  </TitlesOfParts>
  <Company>EN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soukaina cloarec</dc:creator>
  <cp:lastModifiedBy>soukaina cloarec</cp:lastModifiedBy>
  <cp:revision>31</cp:revision>
  <dcterms:created xsi:type="dcterms:W3CDTF">2016-10-21T08:01:53Z</dcterms:created>
  <dcterms:modified xsi:type="dcterms:W3CDTF">2016-11-30T01:46:49Z</dcterms:modified>
</cp:coreProperties>
</file>