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1" r:id="rId27"/>
    <p:sldId id="280" r:id="rId28"/>
    <p:sldId id="284" r:id="rId29"/>
    <p:sldId id="282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12/11/2016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e.baudouy@ac-toulouse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centre-alain-savary.ens-lyon.fr/CAS/difficultes-dapprentissage-et-prevention-du-decrochage/ressources/la-part-du-decrochage-cognitif-dans-le-decrochage-scolair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irn.info/revue-informations-sociales-2010-5-page-36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duscol.education.fr/cid51827/temoignage-mise-en-oeuvre-dans-la-classe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heforshe.org/fr/" TargetMode="Externa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education.francetv.fr/recherche?q=justice&amp;limit=30&amp;school_level=&amp;type=all&amp;xtmc=justice&amp;xtnp=1" TargetMode="External"/><Relationship Id="rId2" Type="http://schemas.openxmlformats.org/officeDocument/2006/relationships/hyperlink" Target="https://www.youtube.com/watch?v=5XOTY9NtV8k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visible-learning.org/fr/john-hattie-classement-facteurs-reussite-apprentissag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848600" cy="2232248"/>
          </a:xfrm>
        </p:spPr>
        <p:txBody>
          <a:bodyPr/>
          <a:lstStyle/>
          <a:p>
            <a:r>
              <a:rPr lang="fr-FR" sz="3200" dirty="0" smtClean="0"/>
              <a:t>Impact des pratiques enseignantes dans la prévention du décrochage scolaire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869160"/>
            <a:ext cx="7918648" cy="1152128"/>
          </a:xfrm>
        </p:spPr>
        <p:txBody>
          <a:bodyPr>
            <a:normAutofit fontScale="77500" lnSpcReduction="20000"/>
          </a:bodyPr>
          <a:lstStyle/>
          <a:p>
            <a:r>
              <a:rPr lang="fr-FR" sz="1800" dirty="0" smtClean="0"/>
              <a:t>Hélène BAUDOUY </a:t>
            </a:r>
            <a:r>
              <a:rPr lang="fr-FR" sz="1800" dirty="0" smtClean="0">
                <a:hlinkClick r:id="rId2"/>
              </a:rPr>
              <a:t>helene.baudouy@ac-toulouse.fr</a:t>
            </a:r>
            <a:endParaRPr lang="fr-FR" sz="1800" dirty="0" smtClean="0"/>
          </a:p>
          <a:p>
            <a:r>
              <a:rPr lang="fr-FR" sz="1800" dirty="0" smtClean="0"/>
              <a:t>Enseignante de lettres à la cité scolaire PMF de Vic-en-Bigorre (65), </a:t>
            </a:r>
          </a:p>
          <a:p>
            <a:r>
              <a:rPr lang="fr-FR" sz="1800" dirty="0" smtClean="0"/>
              <a:t>chargée de formation en lettres et prévention du décrochage scolaire</a:t>
            </a:r>
          </a:p>
          <a:p>
            <a:endParaRPr lang="fr-FR" sz="1800" dirty="0" smtClean="0"/>
          </a:p>
          <a:p>
            <a:pPr algn="r"/>
            <a:r>
              <a:rPr lang="fr-FR" sz="1800" dirty="0"/>
              <a:t>FF1 16 nov.2016</a:t>
            </a:r>
          </a:p>
          <a:p>
            <a:pPr algn="r"/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4724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algn="just"/>
            <a:r>
              <a:rPr lang="fr-FR" sz="2800" dirty="0" smtClean="0"/>
              <a:t>Le décrochage cognitif : premiers signes en fin de CP, lorsque l’entrée dans la lecture ne s’est pas effectuée normalement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dirty="0" smtClean="0"/>
              <a:t>Conférences en ligne de Jacques BERNARDIN </a:t>
            </a:r>
          </a:p>
          <a:p>
            <a:pPr marL="0" indent="0">
              <a:buNone/>
            </a:pPr>
            <a:r>
              <a:rPr lang="fr-FR" sz="2000" dirty="0" smtClean="0">
                <a:hlinkClick r:id="rId2"/>
              </a:rPr>
              <a:t>http</a:t>
            </a:r>
            <a:r>
              <a:rPr lang="fr-FR" sz="2000" dirty="0">
                <a:hlinkClick r:id="rId2"/>
              </a:rPr>
              <a:t>://</a:t>
            </a:r>
            <a:r>
              <a:rPr lang="fr-FR" sz="2000" dirty="0" smtClean="0">
                <a:hlinkClick r:id="rId2"/>
              </a:rPr>
              <a:t>centre-alain-savary.ens-lyon.fr/CAS/difficultes-dapprentissage-et-prevention-du-decrochage/ressources/la-part-du-decrochage-cognitif-dans-le-decrochage-scolaire</a:t>
            </a: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88332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fr-FR" dirty="0" smtClean="0"/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sz="2800" dirty="0" smtClean="0"/>
              <a:t>L’importance de la métacognition (penser sa pensée) : mettre l’élève en situation de réfléchir à son fonctionnement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dirty="0" smtClean="0"/>
              <a:t>L’enseignant doit arrêter de penser qu’il est capable d’anticiper les réflexes de l’élève ? (cf. aménagement pour les </a:t>
            </a:r>
            <a:r>
              <a:rPr lang="fr-FR" sz="2800" dirty="0" err="1" smtClean="0"/>
              <a:t>dys</a:t>
            </a:r>
            <a:r>
              <a:rPr lang="fr-FR" sz="2800" dirty="0" smtClean="0"/>
              <a:t>.)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08489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algn="just"/>
            <a:r>
              <a:rPr lang="fr-FR" sz="2800" dirty="0" smtClean="0"/>
              <a:t>La question centrale de l’évaluation : le travail par compétences (réforme du collège), au lycée ?</a:t>
            </a:r>
          </a:p>
        </p:txBody>
      </p:sp>
    </p:spTree>
    <p:extLst>
      <p:ext uri="{BB962C8B-B14F-4D97-AF65-F5344CB8AC3E}">
        <p14:creationId xmlns:p14="http://schemas.microsoft.com/office/powerpoint/2010/main" val="3607762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pPr algn="just"/>
            <a:r>
              <a:rPr lang="fr-FR" sz="2800" dirty="0" smtClean="0"/>
              <a:t>Si nous regardons ce qui fonctionne bien lorsque l’élève décrocheur est pris en charge dans un dispositif… nous pourrions appliquer cela en amont, dans nos classes…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350261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 Comment prévenir le DS en classe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algn="just"/>
            <a:r>
              <a:rPr lang="fr-FR" sz="2800" dirty="0" smtClean="0"/>
              <a:t>Marie-Anne Hugon</a:t>
            </a:r>
            <a:r>
              <a:rPr lang="fr-FR" sz="2800" i="1" dirty="0" smtClean="0"/>
              <a:t>, Lutter contre le décrochage scolaire : quelques </a:t>
            </a:r>
            <a:r>
              <a:rPr lang="fr-FR" sz="2800" i="1" dirty="0" smtClean="0"/>
              <a:t>pistes </a:t>
            </a:r>
            <a:r>
              <a:rPr lang="fr-FR" sz="2800" i="1" dirty="0" smtClean="0"/>
              <a:t>pédagogiques</a:t>
            </a:r>
            <a:r>
              <a:rPr lang="fr-FR" sz="2800" dirty="0" smtClean="0"/>
              <a:t>, </a:t>
            </a:r>
            <a:r>
              <a:rPr lang="fr-FR" sz="2800" dirty="0" smtClean="0">
                <a:hlinkClick r:id="rId2"/>
              </a:rPr>
              <a:t>http://www.cairn.info/revue-informations-sociales-2010-5-page-36.htm</a:t>
            </a:r>
            <a:endParaRPr lang="fr-FR" sz="2800" dirty="0" smtClean="0"/>
          </a:p>
          <a:p>
            <a:endParaRPr lang="fr-FR" dirty="0" smtClean="0"/>
          </a:p>
          <a:p>
            <a:pPr>
              <a:buFont typeface="Wingdings" pitchFamily="2" charset="2"/>
              <a:buChar char="ü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529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 Comment prévenir le DS en classe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922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Quatre principes généraux (à partir d’une enquête sur les classes relais par Hugon et Pain, 2003) : </a:t>
            </a:r>
            <a:endParaRPr lang="fr-FR" dirty="0" smtClean="0"/>
          </a:p>
          <a:p>
            <a:pPr>
              <a:buFont typeface="Wingdings" pitchFamily="2" charset="2"/>
              <a:buChar char="ü"/>
            </a:pPr>
            <a:endParaRPr lang="fr-FR" dirty="0"/>
          </a:p>
          <a:p>
            <a:pPr marL="457200" indent="-457200" algn="just">
              <a:buFont typeface="+mj-lt"/>
              <a:buAutoNum type="arabicPeriod"/>
            </a:pPr>
            <a:r>
              <a:rPr lang="fr-FR" dirty="0" smtClean="0"/>
              <a:t>La souplesse temporelle (rythme de travail et remédiations ajustés à la personne),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dirty="0" smtClean="0"/>
              <a:t>Un enseignement culturellement ambitieux et porteur de sens (cf. Serge </a:t>
            </a:r>
            <a:r>
              <a:rPr lang="fr-FR" dirty="0" err="1" smtClean="0"/>
              <a:t>Boimare</a:t>
            </a:r>
            <a:r>
              <a:rPr lang="fr-FR" dirty="0" smtClean="0"/>
              <a:t>, les conceptions du sujet lecteur, Anne </a:t>
            </a:r>
            <a:r>
              <a:rPr lang="fr-FR" dirty="0" err="1" smtClean="0"/>
              <a:t>Vibert</a:t>
            </a:r>
            <a:r>
              <a:rPr lang="fr-FR" dirty="0" smtClean="0"/>
              <a:t>),</a:t>
            </a:r>
            <a:endParaRPr lang="fr-FR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fr-FR" dirty="0" smtClean="0"/>
              <a:t>Travailler systématiquement sur la loi et sur la place de chacun (cf. l’approche des textes en tant que questionnement sur les valeurs</a:t>
            </a:r>
            <a:r>
              <a:rPr lang="fr-FR" dirty="0" smtClean="0"/>
              <a:t>),</a:t>
            </a:r>
            <a:endParaRPr lang="fr-FR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fr-FR" dirty="0" smtClean="0"/>
              <a:t>Nécessité d’une continuité </a:t>
            </a:r>
            <a:r>
              <a:rPr lang="fr-FR" dirty="0" smtClean="0"/>
              <a:t>éducative.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5022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Comment prévenir le DS en classe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algn="just"/>
            <a:r>
              <a:rPr lang="fr-FR" sz="2800" dirty="0" smtClean="0"/>
              <a:t>Et pourquoi ne pas travailler sous la forme d’une tâche complexe (TACO) ? (qu’on tend à appeler de plus en plus situation problématisée) ?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4213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Comment prévenir le DS en classe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sz="2800" dirty="0" smtClean="0"/>
              <a:t>La TACO </a:t>
            </a:r>
            <a:r>
              <a:rPr lang="fr-FR" sz="2800" dirty="0" err="1" smtClean="0"/>
              <a:t>quézaco</a:t>
            </a:r>
            <a:r>
              <a:rPr lang="fr-FR" sz="2800" dirty="0" smtClean="0"/>
              <a:t> ?</a:t>
            </a:r>
          </a:p>
          <a:p>
            <a:endParaRPr lang="fr-FR" sz="2800" dirty="0"/>
          </a:p>
          <a:p>
            <a:pPr marL="0" indent="0" algn="just">
              <a:buNone/>
            </a:pPr>
            <a:r>
              <a:rPr lang="fr-FR" sz="2800" dirty="0" smtClean="0"/>
              <a:t>La tâche complexe est une tâche mobilisant des ressources internes (culture, capacités, connaissances, vécu…) et externes (aides méthodologiques, ressources documentaires, fiches techniques…). </a:t>
            </a:r>
            <a:endParaRPr lang="fr-FR" sz="2800" dirty="0" smtClean="0"/>
          </a:p>
          <a:p>
            <a:pPr marL="0" indent="0" algn="just">
              <a:buNone/>
            </a:pPr>
            <a:r>
              <a:rPr lang="fr-FR" dirty="0" smtClean="0"/>
              <a:t>{</a:t>
            </a:r>
            <a:r>
              <a:rPr lang="fr-FR" dirty="0" err="1" smtClean="0"/>
              <a:t>Eduscol→</a:t>
            </a:r>
            <a:r>
              <a:rPr lang="fr-FR" sz="2000" dirty="0" err="1" smtClean="0">
                <a:hlinkClick r:id="rId2"/>
              </a:rPr>
              <a:t>http</a:t>
            </a:r>
            <a:r>
              <a:rPr lang="fr-FR" sz="2000" dirty="0">
                <a:hlinkClick r:id="rId2"/>
              </a:rPr>
              <a:t>://eduscol.education.fr/cid51827/temoignage-mise-en-oeuvre-dans-la-classe.html</a:t>
            </a:r>
            <a:r>
              <a:rPr lang="fr-FR" dirty="0" smtClean="0"/>
              <a:t>}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sz="2800" dirty="0" smtClean="0"/>
              <a:t>Elle s’appuie sur les compétences, donc au collège c’est un outil qui s’appuie sur le socle… au lycée c’est plus compliqué (pour l’instant ??)</a:t>
            </a:r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63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Comment prévenir le DS en classe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sz="2600" dirty="0" smtClean="0"/>
              <a:t>Il </a:t>
            </a:r>
            <a:r>
              <a:rPr lang="fr-FR" sz="2600" dirty="0"/>
              <a:t>s’agit de proposer une activité qui va mettre l’élève dans une </a:t>
            </a:r>
            <a:r>
              <a:rPr lang="fr-FR" sz="2600" b="1" dirty="0"/>
              <a:t>situation </a:t>
            </a:r>
            <a:r>
              <a:rPr lang="fr-FR" sz="2600" b="1" dirty="0" smtClean="0"/>
              <a:t>concrète </a:t>
            </a:r>
            <a:r>
              <a:rPr lang="fr-FR" sz="2600" dirty="0" smtClean="0"/>
              <a:t>:</a:t>
            </a:r>
          </a:p>
          <a:p>
            <a:endParaRPr lang="fr-FR" sz="2600" dirty="0"/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C’est un travail le plus souvent en groupe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Les élèves sont autonomes (l’enseignant n’intervient qu’en cas de difficultés ou de besoins particuliers)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Chaque élève fait avec sa propre démarche intellectuelle (à négocier avec les autres)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Elle permet de travailler le transfert des compétences et des connaissances (point délicat surtout pour les élèves français)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9579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Comment prévenir le DS en classe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Un exemple proposé pour une classe de seconde (travail </a:t>
            </a:r>
            <a:r>
              <a:rPr lang="fr-FR" dirty="0" err="1" smtClean="0"/>
              <a:t>transdiciplinaire</a:t>
            </a:r>
            <a:r>
              <a:rPr lang="fr-FR" dirty="0" smtClean="0"/>
              <a:t> lettres/EMC) :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sz="2000" b="1" dirty="0"/>
              <a:t>La femme – L’égalité : valeur en construction</a:t>
            </a:r>
          </a:p>
          <a:p>
            <a:pPr marL="0" indent="0" algn="ctr">
              <a:buNone/>
            </a:pPr>
            <a:r>
              <a:rPr lang="fr-FR" sz="2000" b="1" dirty="0"/>
              <a:t>Projet lui pour elle : des hommes s’engagent pour l’égalité, engage-toi </a:t>
            </a:r>
            <a:r>
              <a:rPr lang="fr-FR" sz="2000" b="1" dirty="0" smtClean="0"/>
              <a:t>!</a:t>
            </a:r>
          </a:p>
          <a:p>
            <a:pPr marL="0" indent="0" algn="ctr">
              <a:buNone/>
            </a:pPr>
            <a:endParaRPr lang="fr-FR" sz="2000" dirty="0"/>
          </a:p>
          <a:p>
            <a:r>
              <a:rPr lang="fr-FR" sz="2000" b="1" i="1" u="sng" dirty="0"/>
              <a:t>Compétences travaillées :</a:t>
            </a:r>
            <a:endParaRPr lang="fr-FR" sz="2000" dirty="0"/>
          </a:p>
          <a:p>
            <a:pPr lvl="0"/>
            <a:r>
              <a:rPr lang="fr-FR" sz="2000" i="1" dirty="0"/>
              <a:t>I B2 : rédiger un texte bref, cohérent et ponctué, en réponse à une question ou des consignes données.</a:t>
            </a:r>
            <a:endParaRPr lang="fr-FR" sz="2000" dirty="0"/>
          </a:p>
          <a:p>
            <a:pPr lvl="0"/>
            <a:r>
              <a:rPr lang="fr-FR" sz="2000" i="1" dirty="0"/>
              <a:t>IV D2 : identifier, trier et évaluer des ressources.</a:t>
            </a:r>
            <a:endParaRPr lang="fr-FR" sz="2000" dirty="0"/>
          </a:p>
          <a:p>
            <a:pPr lvl="0"/>
            <a:r>
              <a:rPr lang="fr-FR" sz="2000" i="1" dirty="0"/>
              <a:t>VI D3 : chercher et sélectionner l’information demandée.</a:t>
            </a:r>
            <a:endParaRPr lang="fr-FR" sz="2000" dirty="0"/>
          </a:p>
          <a:p>
            <a:pPr lvl="0"/>
            <a:r>
              <a:rPr lang="fr-FR" sz="2000" i="1" dirty="0"/>
              <a:t>VII B2 &amp; B3 : être capable de mobiliser des ressources internes (mes connaissances) et externes (connaissances des autres).</a:t>
            </a:r>
            <a:endParaRPr lang="fr-FR" sz="2000" dirty="0"/>
          </a:p>
          <a:p>
            <a:pPr marL="0" indent="0" algn="ctr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976929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Comment perçoit-on le DS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algn="just"/>
            <a:r>
              <a:rPr lang="fr-FR" sz="2800" dirty="0" smtClean="0"/>
              <a:t>DS en tant que « maladie nosocomiale » de l’école ? </a:t>
            </a:r>
            <a:r>
              <a:rPr lang="fr-FR" sz="2000" dirty="0" smtClean="0"/>
              <a:t>(Gilbert Longhi, proviseur, </a:t>
            </a:r>
            <a:r>
              <a:rPr lang="fr-FR" sz="2000" i="1" dirty="0" smtClean="0"/>
              <a:t>Le décrochage, maladie « nosocomiale » de l’école</a:t>
            </a:r>
            <a:r>
              <a:rPr lang="fr-FR" sz="2000" dirty="0" smtClean="0"/>
              <a:t>, rencontre-débat 30 janvier 2008)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0244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Comment prévenir le DS en classe ?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922603605"/>
              </p:ext>
            </p:extLst>
          </p:nvPr>
        </p:nvGraphicFramePr>
        <p:xfrm>
          <a:off x="2915816" y="1412776"/>
          <a:ext cx="5904381" cy="447427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904381"/>
              </a:tblGrid>
              <a:tr h="2736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u="sng" dirty="0">
                          <a:effectLst/>
                        </a:rPr>
                        <a:t>Consigne :</a:t>
                      </a:r>
                      <a:endParaRPr lang="fr-FR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Vous avez découvert le projet présenté par Emma Watson, à l’ONU, dimanche 21 septembre 2014.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effectLst/>
                        </a:rPr>
                        <a:t>HeforShe</a:t>
                      </a:r>
                      <a:r>
                        <a:rPr lang="fr-FR" sz="1800" dirty="0">
                          <a:effectLst/>
                        </a:rPr>
                        <a:t> (Lui pour Elle) souhaite que partout dans le monde, les hommes prennent la parole en faveur de l’égalité entre hommes et femmes.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Depuis, vous voulez que votre pays passe en tête du nombre d’inscrits. Pour cela, il faut déjà convaincre tous les garçons que vous connaissez de s’inscrire sur le site </a:t>
                      </a:r>
                      <a:r>
                        <a:rPr lang="fr-FR" sz="1800" dirty="0" err="1">
                          <a:effectLst/>
                        </a:rPr>
                        <a:t>HeforShe</a:t>
                      </a:r>
                      <a:r>
                        <a:rPr lang="fr-FR" sz="1800" dirty="0">
                          <a:effectLst/>
                        </a:rPr>
                        <a:t> (</a:t>
                      </a:r>
                      <a:r>
                        <a:rPr lang="fr-FR" sz="1800" u="sng" dirty="0">
                          <a:effectLst/>
                          <a:hlinkClick r:id="rId2"/>
                        </a:rPr>
                        <a:t>http://www.heforshe.org/fr/</a:t>
                      </a:r>
                      <a:r>
                        <a:rPr lang="fr-FR" sz="1800" dirty="0">
                          <a:effectLst/>
                        </a:rPr>
                        <a:t>).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Vous serez par groupe de 4 pour vous entraider. Vous devez réaliser un dépliant.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Alors à vos idées ! …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70" marR="54070" marT="0" marB="0"/>
                </a:tc>
              </a:tr>
            </a:tbl>
          </a:graphicData>
        </a:graphic>
      </p:graphicFrame>
      <p:sp>
        <p:nvSpPr>
          <p:cNvPr id="5" name="Espace réservé du texte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dirty="0"/>
              <a:t>Emma Watson à l’ONU, en 2014.</a:t>
            </a:r>
          </a:p>
          <a:p>
            <a:endParaRPr lang="fr-FR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172819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06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Comment prévenir le DS en classe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fr-FR" dirty="0" smtClean="0"/>
          </a:p>
          <a:p>
            <a:pPr algn="just"/>
            <a:r>
              <a:rPr lang="fr-FR" dirty="0" smtClean="0"/>
              <a:t>Dans un premier temps, on demande aux élèves de lister assez rapidement leurs besoins documentaires et/ou méthodologiques (métacognition) :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Nous avons préparé des documents d’aide que nous ne donnons que lorsque le groupe nous le demande.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344805"/>
              </p:ext>
            </p:extLst>
          </p:nvPr>
        </p:nvGraphicFramePr>
        <p:xfrm>
          <a:off x="827584" y="3501008"/>
          <a:ext cx="7848872" cy="12801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924436"/>
                <a:gridCol w="392443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Nos besoins documentaires, méthodologiques…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Où trouver les ressources 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Chercher</a:t>
                      </a:r>
                      <a:r>
                        <a:rPr lang="fr-FR" baseline="0" dirty="0" smtClean="0"/>
                        <a:t> des informations complémentaires sur le projet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internet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61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Comment prévenir le DS en classe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Autre exemple : niveau 4</a:t>
            </a:r>
            <a:r>
              <a:rPr lang="fr-FR" baseline="30000" dirty="0" smtClean="0"/>
              <a:t>e</a:t>
            </a:r>
            <a:r>
              <a:rPr lang="fr-FR" dirty="0" smtClean="0"/>
              <a:t>/2</a:t>
            </a:r>
            <a:r>
              <a:rPr lang="fr-FR" baseline="30000" dirty="0" smtClean="0"/>
              <a:t>nde</a:t>
            </a:r>
            <a:r>
              <a:rPr lang="fr-FR" dirty="0" smtClean="0"/>
              <a:t> (projet ado)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Après la lecture de </a:t>
            </a:r>
            <a:r>
              <a:rPr lang="fr-FR" i="1" dirty="0" smtClean="0"/>
              <a:t>Boule de suif </a:t>
            </a:r>
            <a:r>
              <a:rPr lang="fr-FR" dirty="0" smtClean="0"/>
              <a:t>de Maupassant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endParaRPr lang="fr-FR" i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705338"/>
              </p:ext>
            </p:extLst>
          </p:nvPr>
        </p:nvGraphicFramePr>
        <p:xfrm>
          <a:off x="1403648" y="3645024"/>
          <a:ext cx="6096000" cy="21945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i="1" dirty="0" smtClean="0"/>
                        <a:t>Boule de Suif</a:t>
                      </a:r>
                      <a:r>
                        <a:rPr lang="fr-FR" sz="2400" dirty="0" smtClean="0"/>
                        <a:t> doit être jugée pour avoir commis l’irréparable (« offrir son corps » à l’ennemi de la France). Pour cela vous allez devoir organiser son procès.</a:t>
                      </a:r>
                      <a:endParaRPr lang="fr-FR" sz="2400" i="1" dirty="0" smtClean="0"/>
                    </a:p>
                    <a:p>
                      <a:pPr algn="just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9047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Comment prévenir le DS en classe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sz="2800" dirty="0" smtClean="0"/>
              <a:t>Avant d’attaquer le travail, </a:t>
            </a:r>
            <a:r>
              <a:rPr lang="fr-FR" sz="2800" dirty="0" smtClean="0"/>
              <a:t>on demande </a:t>
            </a:r>
            <a:r>
              <a:rPr lang="fr-FR" sz="2800" dirty="0" smtClean="0"/>
              <a:t>là encore de lister les besoins et </a:t>
            </a:r>
            <a:r>
              <a:rPr lang="fr-FR" sz="2800" dirty="0" smtClean="0"/>
              <a:t>les </a:t>
            </a:r>
            <a:r>
              <a:rPr lang="fr-FR" sz="2800" dirty="0" smtClean="0"/>
              <a:t>questions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dirty="0" smtClean="0"/>
              <a:t>Comme nous nous y attendons, on s’aperçoit très vite que les élèves ont surtout une vision très américanisée de la justice…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On propose des capsules vidéo :</a:t>
            </a:r>
          </a:p>
          <a:p>
            <a:pPr marL="0" indent="0" algn="just">
              <a:buNone/>
            </a:pPr>
            <a:r>
              <a:rPr lang="fr-FR" sz="2200" dirty="0">
                <a:hlinkClick r:id="rId2"/>
              </a:rPr>
              <a:t>https://</a:t>
            </a:r>
            <a:r>
              <a:rPr lang="fr-FR" sz="2200" dirty="0" smtClean="0">
                <a:hlinkClick r:id="rId2"/>
              </a:rPr>
              <a:t>www.youtube.com/watch?v=5XOTY9NtV8k</a:t>
            </a:r>
            <a:endParaRPr lang="fr-FR" sz="2200" dirty="0" smtClean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sz="2200" dirty="0" smtClean="0"/>
              <a:t>Dossier France TV éducation : </a:t>
            </a:r>
          </a:p>
          <a:p>
            <a:pPr marL="0" indent="0" algn="just">
              <a:buNone/>
            </a:pPr>
            <a:r>
              <a:rPr lang="fr-FR" sz="2200" dirty="0" smtClean="0">
                <a:hlinkClick r:id="rId3"/>
              </a:rPr>
              <a:t>http</a:t>
            </a:r>
            <a:r>
              <a:rPr lang="fr-FR" sz="2200" dirty="0">
                <a:hlinkClick r:id="rId3"/>
              </a:rPr>
              <a:t>://education.francetv.fr/recherche?q=justice&amp;limit=30&amp;school_level=&amp;</a:t>
            </a:r>
            <a:r>
              <a:rPr lang="fr-FR" sz="2200" dirty="0" smtClean="0">
                <a:hlinkClick r:id="rId3"/>
              </a:rPr>
              <a:t>type=all&amp;xtmc=justice&amp;xtnp=1</a:t>
            </a:r>
            <a:endParaRPr lang="fr-FR" sz="2200" dirty="0" smtClean="0"/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2318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/>
              <a:t>Ce type d’activité :</a:t>
            </a:r>
          </a:p>
          <a:p>
            <a:pPr algn="just"/>
            <a:endParaRPr lang="fr-FR" dirty="0"/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plaît aux élèves sans doute parce que cela les place dans une activité concrète (plus ludique qu’un cours magistral),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600" dirty="0"/>
              <a:t>o</a:t>
            </a:r>
            <a:r>
              <a:rPr lang="fr-FR" sz="2600" dirty="0" smtClean="0"/>
              <a:t>blige les élèves à réfléchir à leurs besoins et l’apport que l’enseignant va leur donner a ainsi davantage de sens,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600" dirty="0" smtClean="0"/>
              <a:t>déstabilise souvent les élèves scolaires (au début) et permet aux autres de révéler « leurs talents cachés »,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982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ü"/>
            </a:pPr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s’appuie </a:t>
            </a:r>
            <a:r>
              <a:rPr lang="fr-FR" sz="2800" dirty="0"/>
              <a:t>sur des compétences et est donc plus facile à évaluer,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permet à l’enseignant d’observer les élèves en train de travailler et de voir ainsi quelles sont les difficultés (souvent là où on ne les attendait pas </a:t>
            </a:r>
            <a:r>
              <a:rPr lang="fr-FR" sz="2800" dirty="0" smtClean="0"/>
              <a:t>),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nécessite une explicitation des consignes (pour éviter les malentendus),</a:t>
            </a:r>
          </a:p>
          <a:p>
            <a:pPr algn="just">
              <a:buFont typeface="Wingdings" pitchFamily="2" charset="2"/>
              <a:buChar char="ü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4382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i</a:t>
            </a:r>
            <a:r>
              <a:rPr lang="fr-FR" sz="2800" dirty="0" smtClean="0"/>
              <a:t>mplique </a:t>
            </a:r>
            <a:r>
              <a:rPr lang="fr-FR" sz="2800" dirty="0" smtClean="0"/>
              <a:t>une décomposition de la tâche (cf. Charge cognitive, A. Tricot, sur laquelle nous reviendrons) et une démarche progressive,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m</a:t>
            </a:r>
            <a:r>
              <a:rPr lang="fr-FR" sz="2800" dirty="0" smtClean="0"/>
              <a:t>et l’élève dans l’action (il ne s’agit pas que d’écouter mais de faire),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i</a:t>
            </a:r>
            <a:r>
              <a:rPr lang="fr-FR" sz="2800" dirty="0" smtClean="0"/>
              <a:t>mplique de faire des liens : les élèves sont souvent surpris qu’un prof ait pu concevoir une série de séances cohérentes (« </a:t>
            </a:r>
            <a:r>
              <a:rPr lang="fr-FR" sz="2800" dirty="0" smtClean="0"/>
              <a:t>Non </a:t>
            </a:r>
            <a:r>
              <a:rPr lang="fr-FR" sz="2800" dirty="0" smtClean="0"/>
              <a:t>! Non ! le hasard n’y est pour rien… </a:t>
            </a:r>
            <a:r>
              <a:rPr lang="fr-FR" sz="2800" dirty="0" smtClean="0"/>
              <a:t>»),</a:t>
            </a:r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8323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</a:t>
            </a:r>
            <a:r>
              <a:rPr lang="fr-FR" dirty="0" smtClean="0"/>
              <a:t>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/>
              <a:t>Mais, ce type d’activité demande à l’enseignant :</a:t>
            </a:r>
          </a:p>
          <a:p>
            <a:pPr algn="just"/>
            <a:endParaRPr lang="fr-FR" sz="2800" dirty="0"/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beaucoup de patience et de souplesse, car la gestion du temps pose problème (calendrier de travail nécessaire), les outils proposés et préparés restent parfois sans </a:t>
            </a:r>
            <a:r>
              <a:rPr lang="fr-FR" sz="2800" dirty="0" smtClean="0"/>
              <a:t>succès,</a:t>
            </a:r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d</a:t>
            </a:r>
            <a:r>
              <a:rPr lang="fr-FR" sz="2800" dirty="0" smtClean="0"/>
              <a:t>e renoncer à ses croyances sur l’autorité, car la classe est souvent très animée </a:t>
            </a:r>
            <a:r>
              <a:rPr lang="fr-FR" sz="2800" dirty="0" smtClean="0"/>
              <a:t>!!</a:t>
            </a:r>
            <a:endParaRPr lang="fr-FR" sz="2800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374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fr-FR" sz="2800" dirty="0"/>
              <a:t>de sortir de sa posture verticale : on est souvent assis à côté des élèves (géographie de classe en îlots souvent utile</a:t>
            </a:r>
            <a:r>
              <a:rPr lang="fr-FR" sz="2800" dirty="0" smtClean="0"/>
              <a:t>),</a:t>
            </a:r>
            <a:endParaRPr lang="fr-FR" sz="2800" dirty="0"/>
          </a:p>
          <a:p>
            <a:pPr algn="just">
              <a:buFont typeface="Wingdings" pitchFamily="2" charset="2"/>
              <a:buChar char="ü"/>
            </a:pPr>
            <a:r>
              <a:rPr lang="fr-FR" sz="2800" dirty="0"/>
              <a:t>d’accepter de ne pas trop parler et de ne plus être détenteur du savoir, les élèves se débrouillent presque sans lui… on est bien dans une démarche d’accompagnement…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05148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600" b="1" dirty="0"/>
              <a:t>Pour </a:t>
            </a:r>
            <a:r>
              <a:rPr lang="fr-FR" sz="2600" b="1" dirty="0" smtClean="0"/>
              <a:t>les chercheurs en psychologie cognitive </a:t>
            </a:r>
            <a:r>
              <a:rPr lang="fr-FR" sz="2600" dirty="0" smtClean="0"/>
              <a:t>: </a:t>
            </a:r>
            <a:endParaRPr lang="fr-FR" sz="2600" dirty="0" smtClean="0"/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sz="2600" dirty="0" smtClean="0"/>
              <a:t>la </a:t>
            </a:r>
            <a:r>
              <a:rPr lang="fr-FR" sz="2600" dirty="0"/>
              <a:t>contextualisation des apprentissages et leur </a:t>
            </a:r>
            <a:r>
              <a:rPr lang="fr-FR" sz="2600" dirty="0" err="1"/>
              <a:t>recontextualisation</a:t>
            </a:r>
            <a:r>
              <a:rPr lang="fr-FR" sz="2600" dirty="0"/>
              <a:t> (dans des tâches et des situations complexes) </a:t>
            </a:r>
            <a:r>
              <a:rPr lang="fr-FR" sz="2600" dirty="0" smtClean="0"/>
              <a:t>fréquentes </a:t>
            </a:r>
            <a:r>
              <a:rPr lang="fr-FR" sz="2600" dirty="0"/>
              <a:t>sont fondamentales : « il vaut mieux voir moins de notions, mais permettre aux élèves de se représenter à quoi elles correspondent. Il vaut mieux mémoriser moins de formules ou de données, mais arriver à comprendre les questions qui les ont fait naître, les situations quotidiennes qui les rendent </a:t>
            </a:r>
            <a:r>
              <a:rPr lang="fr-FR" sz="2600" dirty="0" smtClean="0"/>
              <a:t>pertinentes.»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sz="2000" dirty="0" smtClean="0"/>
              <a:t>(</a:t>
            </a:r>
            <a:r>
              <a:rPr lang="fr-FR" sz="2000" dirty="0"/>
              <a:t>Jacques Tardif, </a:t>
            </a:r>
            <a:r>
              <a:rPr lang="fr-FR" sz="2000" i="1" dirty="0"/>
              <a:t>Le transfert des apprentissages</a:t>
            </a:r>
            <a:r>
              <a:rPr lang="fr-FR" sz="2000" dirty="0"/>
              <a:t>)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4741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Comment perçoit-on le DS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algn="just"/>
            <a:r>
              <a:rPr lang="fr-FR" sz="2800" dirty="0" smtClean="0"/>
              <a:t>2 </a:t>
            </a:r>
            <a:r>
              <a:rPr lang="fr-FR" sz="2800" dirty="0"/>
              <a:t>attitudes </a:t>
            </a:r>
            <a:r>
              <a:rPr lang="fr-FR" sz="2800" dirty="0" smtClean="0"/>
              <a:t>extrêmes, dont il faut tenir compte en formation.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976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Comment perçoit-on le DS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sz="2800" dirty="0" smtClean="0"/>
              <a:t>Peu </a:t>
            </a:r>
            <a:r>
              <a:rPr lang="fr-FR" sz="2800" dirty="0"/>
              <a:t>d’outils </a:t>
            </a:r>
            <a:r>
              <a:rPr lang="fr-FR" sz="2800" dirty="0" smtClean="0"/>
              <a:t>concrets pour l’enseignant : difficulté de savoir réellement ce qui marche et ce qui ne marche </a:t>
            </a:r>
            <a:r>
              <a:rPr lang="fr-FR" sz="2800" dirty="0" smtClean="0"/>
              <a:t>pas.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4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Comment perçoit-on le DS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algn="just"/>
            <a:r>
              <a:rPr lang="fr-FR" sz="2800" dirty="0" smtClean="0"/>
              <a:t>Prévenir le DS c’est réfléchir à tout ce qui fait mon métier de la conception de ma séquence de travail jusqu’à l’évaluation finale, en passant par la relation que j’instaure avec mes élèves.</a:t>
            </a:r>
          </a:p>
          <a:p>
            <a:pPr algn="just"/>
            <a:endParaRPr lang="fr-FR" sz="2800" dirty="0"/>
          </a:p>
          <a:p>
            <a:pPr algn="just"/>
            <a:r>
              <a:rPr lang="fr-FR" sz="2800" dirty="0" smtClean="0"/>
              <a:t>C’est donc une remise en question totale de mon enseignement… : suis-je ou non efficace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602786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Quelques pistes de réflexion…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algn="just"/>
            <a:r>
              <a:rPr lang="fr-FR" sz="2800" dirty="0" smtClean="0"/>
              <a:t>Une énorme bibliographie concernant le décrochage scolaire : </a:t>
            </a:r>
          </a:p>
          <a:p>
            <a:pPr algn="just"/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on a cherché à le définir (typologie d’élèves, notion de processus)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On a créé des dispositifs dédiés aux jeunes décrocheurs (le « raccrochage » scolaire)</a:t>
            </a:r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On commence à réfléchir à la prévention…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9285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2800" dirty="0" smtClean="0"/>
              <a:t>La </a:t>
            </a:r>
            <a:r>
              <a:rPr lang="fr-FR" sz="2800" dirty="0" err="1" smtClean="0"/>
              <a:t>meta</a:t>
            </a:r>
            <a:r>
              <a:rPr lang="fr-FR" sz="2800" dirty="0" smtClean="0"/>
              <a:t>-analyse (</a:t>
            </a:r>
            <a:r>
              <a:rPr lang="fr-FR" sz="2800" dirty="0" err="1" smtClean="0"/>
              <a:t>mega</a:t>
            </a:r>
            <a:r>
              <a:rPr lang="fr-FR" sz="2800" dirty="0" smtClean="0"/>
              <a:t>-analyse) : </a:t>
            </a:r>
            <a:r>
              <a:rPr lang="fr-FR" sz="2800" dirty="0" err="1" smtClean="0"/>
              <a:t>evidence</a:t>
            </a:r>
            <a:r>
              <a:rPr lang="fr-FR" sz="2800" dirty="0" smtClean="0"/>
              <a:t> </a:t>
            </a:r>
            <a:r>
              <a:rPr lang="fr-FR" sz="2800" dirty="0" err="1" smtClean="0"/>
              <a:t>based</a:t>
            </a:r>
            <a:r>
              <a:rPr lang="fr-FR" sz="2800" dirty="0" smtClean="0"/>
              <a:t> </a:t>
            </a:r>
            <a:r>
              <a:rPr lang="fr-FR" sz="2800" dirty="0" err="1" smtClean="0"/>
              <a:t>learning</a:t>
            </a:r>
            <a:r>
              <a:rPr lang="fr-FR" sz="2800" dirty="0" smtClean="0"/>
              <a:t> de J. </a:t>
            </a:r>
            <a:r>
              <a:rPr lang="fr-FR" sz="2800" dirty="0" err="1" smtClean="0"/>
              <a:t>Hattie</a:t>
            </a:r>
            <a:endParaRPr lang="fr-FR" sz="2800" dirty="0" smtClean="0"/>
          </a:p>
          <a:p>
            <a:pPr marL="0" indent="0" algn="just">
              <a:buNone/>
            </a:pPr>
            <a:endParaRPr lang="fr-FR" sz="2800" dirty="0" smtClean="0"/>
          </a:p>
          <a:p>
            <a:pPr marL="0" indent="0" algn="just">
              <a:buNone/>
            </a:pPr>
            <a:r>
              <a:rPr lang="fr-FR" sz="2000" dirty="0" smtClean="0"/>
              <a:t>(</a:t>
            </a:r>
            <a:r>
              <a:rPr lang="fr-FR" sz="2000" dirty="0" smtClean="0">
                <a:hlinkClick r:id="rId2"/>
              </a:rPr>
              <a:t>http</a:t>
            </a:r>
            <a:r>
              <a:rPr lang="fr-FR" sz="2000" dirty="0">
                <a:hlinkClick r:id="rId2"/>
              </a:rPr>
              <a:t>://visible-learning.org/fr/john-hattie-classement-facteurs-reussite-apprentissage</a:t>
            </a:r>
            <a:r>
              <a:rPr lang="fr-FR" sz="2000" dirty="0" smtClean="0">
                <a:hlinkClick r:id="rId2"/>
              </a:rPr>
              <a:t>/</a:t>
            </a:r>
            <a:r>
              <a:rPr lang="fr-FR" sz="2000" dirty="0" smtClean="0"/>
              <a:t>)</a:t>
            </a:r>
          </a:p>
          <a:p>
            <a:pPr marL="0" indent="0" algn="just">
              <a:buNone/>
            </a:pPr>
            <a:endParaRPr lang="fr-FR" sz="2000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8755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836712"/>
            <a:ext cx="8953500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9602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Quelques pistes de réflexion…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sz="2800" dirty="0" smtClean="0"/>
          </a:p>
          <a:p>
            <a:r>
              <a:rPr lang="fr-FR" sz="2800" dirty="0" smtClean="0"/>
              <a:t>L’élève décrocheur ne décroche pas lorsqu’il a 16 ans et un jour ?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0677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322</TotalTime>
  <Words>1242</Words>
  <Application>Microsoft Office PowerPoint</Application>
  <PresentationFormat>Affichage à l'écran (4:3)</PresentationFormat>
  <Paragraphs>199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Clarté</vt:lpstr>
      <vt:lpstr>Impact des pratiques enseignantes dans la prévention du décrochage scolaire</vt:lpstr>
      <vt:lpstr>1. Comment perçoit-on le DS ?</vt:lpstr>
      <vt:lpstr>1. Comment perçoit-on le DS ?</vt:lpstr>
      <vt:lpstr>1. Comment perçoit-on le DS ?</vt:lpstr>
      <vt:lpstr>1. Comment perçoit-on le DS ?</vt:lpstr>
      <vt:lpstr>2. Quelques pistes de réflexion…</vt:lpstr>
      <vt:lpstr>2. Quelques pistes de réflexion…</vt:lpstr>
      <vt:lpstr>Présentation PowerPoint</vt:lpstr>
      <vt:lpstr>2. Quelques pistes de réflexion…</vt:lpstr>
      <vt:lpstr>2. Quelques pistes de réflexion…</vt:lpstr>
      <vt:lpstr>2. Quelques pistes de réflexion…</vt:lpstr>
      <vt:lpstr>2. Quelques pistes de réflexion…</vt:lpstr>
      <vt:lpstr>2. Quelques pistes de réflexion…</vt:lpstr>
      <vt:lpstr>3. Comment prévenir le DS en classe ?</vt:lpstr>
      <vt:lpstr>3. Comment prévenir le DS en classe ?</vt:lpstr>
      <vt:lpstr>3. Comment prévenir le DS en classe ?</vt:lpstr>
      <vt:lpstr>3. Comment prévenir le DS en classe ?</vt:lpstr>
      <vt:lpstr>3. Comment prévenir le DS en classe ?</vt:lpstr>
      <vt:lpstr>3. Comment prévenir le DS en classe ?</vt:lpstr>
      <vt:lpstr>3. Comment prévenir le DS en classe ?</vt:lpstr>
      <vt:lpstr>3. Comment prévenir le DS en classe ?</vt:lpstr>
      <vt:lpstr>3. Comment prévenir le DS en classe</vt:lpstr>
      <vt:lpstr>3. Comment prévenir le DS en classe</vt:lpstr>
      <vt:lpstr>Conclusion</vt:lpstr>
      <vt:lpstr>Conclusion</vt:lpstr>
      <vt:lpstr>Conclusion</vt:lpstr>
      <vt:lpstr>Conclusion</vt:lpstr>
      <vt:lpstr>Conclusion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des pratiques enseignantes dans la prévention du décrochage scolaire</dc:title>
  <dc:creator>HB</dc:creator>
  <cp:lastModifiedBy>HB</cp:lastModifiedBy>
  <cp:revision>31</cp:revision>
  <dcterms:created xsi:type="dcterms:W3CDTF">2016-11-11T06:40:55Z</dcterms:created>
  <dcterms:modified xsi:type="dcterms:W3CDTF">2016-11-12T22:03:33Z</dcterms:modified>
</cp:coreProperties>
</file>